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Noto Sans TC" panose="020B0604020202020204" charset="-128"/>
      <p:regular r:id="rId11"/>
    </p:embeddedFont>
    <p:embeddedFont>
      <p:font typeface="Sora Medium" panose="020B0604020202020204"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1547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slides/_rels/slide6.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18" Type="http://schemas.openxmlformats.org/officeDocument/2006/relationships/image" Target="../media/image42.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svg"/><Relationship Id="rId2" Type="http://schemas.openxmlformats.org/officeDocument/2006/relationships/notesSlide" Target="../notesSlides/notesSlide6.xml"/><Relationship Id="rId16" Type="http://schemas.openxmlformats.org/officeDocument/2006/relationships/image" Target="../media/image40.png"/><Relationship Id="rId20" Type="http://schemas.openxmlformats.org/officeDocument/2006/relationships/image" Target="../media/image44.sv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29.svg"/><Relationship Id="rId15" Type="http://schemas.openxmlformats.org/officeDocument/2006/relationships/image" Target="../media/image39.png"/><Relationship Id="rId10" Type="http://schemas.openxmlformats.org/officeDocument/2006/relationships/image" Target="../media/image34.png"/><Relationship Id="rId19" Type="http://schemas.openxmlformats.org/officeDocument/2006/relationships/image" Target="../media/image43.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054429"/>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Smart Health Prediction System</a:t>
            </a:r>
            <a:endParaRPr lang="en-US" sz="4450" dirty="0"/>
          </a:p>
        </p:txBody>
      </p:sp>
      <p:sp>
        <p:nvSpPr>
          <p:cNvPr id="4" name="Text 1"/>
          <p:cNvSpPr/>
          <p:nvPr/>
        </p:nvSpPr>
        <p:spPr>
          <a:xfrm>
            <a:off x="6280190" y="4812149"/>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rPr>
              <a:t>Himanshu </a:t>
            </a:r>
            <a:r>
              <a:rPr lang="en-US" sz="1750" dirty="0" err="1">
                <a:solidFill>
                  <a:srgbClr val="E0D6DE"/>
                </a:solidFill>
                <a:latin typeface="Noto Sans TC" pitchFamily="34" charset="0"/>
                <a:ea typeface="Noto Sans TC" pitchFamily="34" charset="-122"/>
              </a:rPr>
              <a:t>bulani</a:t>
            </a:r>
            <a:r>
              <a:rPr lang="en-US" sz="1750" dirty="0">
                <a:solidFill>
                  <a:srgbClr val="E0D6DE"/>
                </a:solidFill>
                <a:latin typeface="Noto Sans TC" pitchFamily="34" charset="0"/>
                <a:ea typeface="Noto Sans TC" pitchFamily="34" charset="-122"/>
              </a:rPr>
              <a:t>(S24CSEU2099)</a:t>
            </a:r>
          </a:p>
          <a:p>
            <a:pPr marL="0" indent="0" algn="l">
              <a:lnSpc>
                <a:spcPts val="2850"/>
              </a:lnSpc>
              <a:buNone/>
            </a:pPr>
            <a:r>
              <a:rPr lang="en-US" sz="1750" dirty="0">
                <a:solidFill>
                  <a:srgbClr val="E0D6DE"/>
                </a:solidFill>
                <a:latin typeface="Noto Sans TC" pitchFamily="34" charset="0"/>
                <a:ea typeface="Noto Sans TC" pitchFamily="34" charset="-122"/>
              </a:rPr>
              <a:t>Arnav </a:t>
            </a:r>
            <a:r>
              <a:rPr lang="en-US" sz="1750" dirty="0" err="1">
                <a:solidFill>
                  <a:srgbClr val="E0D6DE"/>
                </a:solidFill>
                <a:latin typeface="Noto Sans TC" pitchFamily="34" charset="0"/>
                <a:ea typeface="Noto Sans TC" pitchFamily="34" charset="-122"/>
              </a:rPr>
              <a:t>meghlan</a:t>
            </a:r>
            <a:r>
              <a:rPr lang="en-US" sz="1750" dirty="0">
                <a:solidFill>
                  <a:srgbClr val="E0D6DE"/>
                </a:solidFill>
                <a:latin typeface="Noto Sans TC" pitchFamily="34" charset="0"/>
                <a:ea typeface="Noto Sans TC" pitchFamily="34" charset="-122"/>
              </a:rPr>
              <a:t>(S24CSEU2057)</a:t>
            </a:r>
          </a:p>
          <a:p>
            <a:pPr marL="0" indent="0" algn="l">
              <a:lnSpc>
                <a:spcPts val="2850"/>
              </a:lnSpc>
              <a:buNone/>
            </a:pPr>
            <a:r>
              <a:rPr lang="en-US" sz="1750" dirty="0">
                <a:solidFill>
                  <a:srgbClr val="E0D6DE"/>
                </a:solidFill>
                <a:latin typeface="Noto Sans TC" pitchFamily="34" charset="0"/>
                <a:ea typeface="Noto Sans TC" pitchFamily="34" charset="-122"/>
              </a:rPr>
              <a:t>Advay Sinha(S24CSEU20__)</a:t>
            </a:r>
          </a:p>
          <a:p>
            <a:pPr marL="0" indent="0" algn="l">
              <a:lnSpc>
                <a:spcPts val="2850"/>
              </a:lnSpc>
              <a:buNone/>
            </a:pPr>
            <a:r>
              <a:rPr lang="en-US" sz="1750" dirty="0">
                <a:solidFill>
                  <a:srgbClr val="E0D6DE"/>
                </a:solidFill>
                <a:latin typeface="Noto Sans TC" pitchFamily="34" charset="0"/>
                <a:ea typeface="Noto Sans TC" pitchFamily="34" charset="-122"/>
              </a:rPr>
              <a:t>BATCH-81</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67941" y="861298"/>
            <a:ext cx="7853839" cy="1152049"/>
          </a:xfrm>
          <a:prstGeom prst="rect">
            <a:avLst/>
          </a:prstGeom>
          <a:noFill/>
          <a:ln/>
        </p:spPr>
        <p:txBody>
          <a:bodyPr wrap="square" lIns="0" tIns="0" rIns="0" bIns="0" rtlCol="0" anchor="t"/>
          <a:lstStyle/>
          <a:p>
            <a:pPr marL="0" indent="0" algn="ctr">
              <a:lnSpc>
                <a:spcPts val="4500"/>
              </a:lnSpc>
              <a:buNone/>
            </a:pPr>
            <a:r>
              <a:rPr lang="en-US" sz="6600" b="1" dirty="0">
                <a:solidFill>
                  <a:srgbClr val="97B8FF"/>
                </a:solidFill>
                <a:latin typeface="Sora Medium" pitchFamily="34" charset="0"/>
                <a:ea typeface="Sora Medium" pitchFamily="34" charset="-122"/>
                <a:cs typeface="Sora Medium" pitchFamily="34" charset="-120"/>
              </a:rPr>
              <a:t>The Problem</a:t>
            </a:r>
            <a:endParaRPr lang="en-US" sz="6600" b="1" dirty="0"/>
          </a:p>
        </p:txBody>
      </p:sp>
      <p:sp>
        <p:nvSpPr>
          <p:cNvPr id="4" name="Shape 1"/>
          <p:cNvSpPr/>
          <p:nvPr/>
        </p:nvSpPr>
        <p:spPr>
          <a:xfrm>
            <a:off x="645081" y="1990725"/>
            <a:ext cx="3834765" cy="1991916"/>
          </a:xfrm>
          <a:prstGeom prst="roundRect">
            <a:avLst>
              <a:gd name="adj" fmla="val 5509"/>
            </a:avLst>
          </a:prstGeom>
          <a:solidFill>
            <a:srgbClr val="07070C"/>
          </a:solidFill>
          <a:ln w="22860">
            <a:solidFill>
              <a:srgbClr val="3F3F44"/>
            </a:solidFill>
            <a:prstDash val="solid"/>
          </a:ln>
        </p:spPr>
      </p:sp>
      <p:pic>
        <p:nvPicPr>
          <p:cNvPr id="5" name="Image 1" descr="preencoded.png"/>
          <p:cNvPicPr>
            <a:picLocks noChangeAspect="1"/>
          </p:cNvPicPr>
          <p:nvPr/>
        </p:nvPicPr>
        <p:blipFill>
          <a:blip r:embed="rId4"/>
          <a:stretch>
            <a:fillRect/>
          </a:stretch>
        </p:blipFill>
        <p:spPr>
          <a:xfrm>
            <a:off x="622221" y="1990725"/>
            <a:ext cx="91440" cy="1991916"/>
          </a:xfrm>
          <a:prstGeom prst="rect">
            <a:avLst/>
          </a:prstGeom>
        </p:spPr>
      </p:pic>
      <p:sp>
        <p:nvSpPr>
          <p:cNvPr id="6" name="Text 2"/>
          <p:cNvSpPr/>
          <p:nvPr/>
        </p:nvSpPr>
        <p:spPr>
          <a:xfrm>
            <a:off x="920829" y="2197894"/>
            <a:ext cx="2304217" cy="287893"/>
          </a:xfrm>
          <a:prstGeom prst="rect">
            <a:avLst/>
          </a:prstGeom>
          <a:noFill/>
          <a:ln/>
        </p:spPr>
        <p:txBody>
          <a:bodyPr wrap="none" lIns="0" tIns="0" rIns="0" bIns="0" rtlCol="0" anchor="t"/>
          <a:lstStyle/>
          <a:p>
            <a:pPr marL="0" indent="0" algn="l">
              <a:lnSpc>
                <a:spcPts val="2250"/>
              </a:lnSpc>
              <a:buNone/>
            </a:pPr>
            <a:r>
              <a:rPr lang="en-US" sz="1800" dirty="0">
                <a:solidFill>
                  <a:srgbClr val="E0D6DE"/>
                </a:solidFill>
                <a:latin typeface="Sora Medium" pitchFamily="34" charset="0"/>
                <a:ea typeface="Sora Medium" pitchFamily="34" charset="-122"/>
                <a:cs typeface="Sora Medium" pitchFamily="34" charset="-120"/>
              </a:rPr>
              <a:t>Data Kept Separate</a:t>
            </a:r>
            <a:endParaRPr lang="en-US" sz="1800" dirty="0"/>
          </a:p>
        </p:txBody>
      </p:sp>
      <p:sp>
        <p:nvSpPr>
          <p:cNvPr id="7" name="Text 3"/>
          <p:cNvSpPr/>
          <p:nvPr/>
        </p:nvSpPr>
        <p:spPr>
          <a:xfrm>
            <a:off x="920829" y="2596277"/>
            <a:ext cx="3351848" cy="1179195"/>
          </a:xfrm>
          <a:prstGeom prst="rect">
            <a:avLst/>
          </a:prstGeom>
          <a:noFill/>
          <a:ln/>
        </p:spPr>
        <p:txBody>
          <a:bodyPr wrap="square" lIns="0" tIns="0" rIns="0" bIns="0" rtlCol="0" anchor="t"/>
          <a:lstStyle/>
          <a:p>
            <a:pPr marL="0" indent="0" algn="l">
              <a:lnSpc>
                <a:spcPts val="2300"/>
              </a:lnSpc>
              <a:buNone/>
            </a:pPr>
            <a:r>
              <a:rPr lang="en-US" sz="1450" dirty="0">
                <a:solidFill>
                  <a:srgbClr val="E0D6DE"/>
                </a:solidFill>
                <a:latin typeface="Noto Sans TC" pitchFamily="34" charset="0"/>
                <a:ea typeface="Noto Sans TC" pitchFamily="34" charset="-122"/>
                <a:cs typeface="Noto Sans TC" pitchFamily="34" charset="-120"/>
              </a:rPr>
              <a:t>Patient health information is often stored in different hospitals and kept private because of strict rules like GDPR and HIPAA.</a:t>
            </a:r>
            <a:endParaRPr lang="en-US" sz="1450" dirty="0"/>
          </a:p>
        </p:txBody>
      </p:sp>
      <p:sp>
        <p:nvSpPr>
          <p:cNvPr id="8" name="Shape 4"/>
          <p:cNvSpPr/>
          <p:nvPr/>
        </p:nvSpPr>
        <p:spPr>
          <a:xfrm>
            <a:off x="4664154" y="1990725"/>
            <a:ext cx="3834765" cy="1991916"/>
          </a:xfrm>
          <a:prstGeom prst="roundRect">
            <a:avLst>
              <a:gd name="adj" fmla="val 5509"/>
            </a:avLst>
          </a:prstGeom>
          <a:solidFill>
            <a:srgbClr val="07070C"/>
          </a:solidFill>
          <a:ln w="22860">
            <a:solidFill>
              <a:srgbClr val="3F3F44"/>
            </a:solidFill>
            <a:prstDash val="solid"/>
          </a:ln>
        </p:spPr>
      </p:sp>
      <p:pic>
        <p:nvPicPr>
          <p:cNvPr id="9" name="Image 2" descr="preencoded.png"/>
          <p:cNvPicPr>
            <a:picLocks noChangeAspect="1"/>
          </p:cNvPicPr>
          <p:nvPr/>
        </p:nvPicPr>
        <p:blipFill>
          <a:blip r:embed="rId4"/>
          <a:stretch>
            <a:fillRect/>
          </a:stretch>
        </p:blipFill>
        <p:spPr>
          <a:xfrm>
            <a:off x="4641294" y="1990725"/>
            <a:ext cx="91440" cy="1991916"/>
          </a:xfrm>
          <a:prstGeom prst="rect">
            <a:avLst/>
          </a:prstGeom>
        </p:spPr>
      </p:pic>
      <p:sp>
        <p:nvSpPr>
          <p:cNvPr id="10" name="Text 5"/>
          <p:cNvSpPr/>
          <p:nvPr/>
        </p:nvSpPr>
        <p:spPr>
          <a:xfrm>
            <a:off x="4939903" y="2197894"/>
            <a:ext cx="3343989" cy="287893"/>
          </a:xfrm>
          <a:prstGeom prst="rect">
            <a:avLst/>
          </a:prstGeom>
          <a:noFill/>
          <a:ln/>
        </p:spPr>
        <p:txBody>
          <a:bodyPr wrap="none" lIns="0" tIns="0" rIns="0" bIns="0" rtlCol="0" anchor="t"/>
          <a:lstStyle/>
          <a:p>
            <a:pPr marL="0" indent="0" algn="l">
              <a:lnSpc>
                <a:spcPts val="2250"/>
              </a:lnSpc>
              <a:buNone/>
            </a:pPr>
            <a:r>
              <a:rPr lang="en-US" sz="1800" dirty="0">
                <a:solidFill>
                  <a:srgbClr val="E0D6DE"/>
                </a:solidFill>
                <a:latin typeface="Sora Medium" pitchFamily="34" charset="0"/>
                <a:ea typeface="Sora Medium" pitchFamily="34" charset="-122"/>
                <a:cs typeface="Sora Medium" pitchFamily="34" charset="-120"/>
              </a:rPr>
              <a:t>Hard for Computers to Learn</a:t>
            </a:r>
            <a:endParaRPr lang="en-US" sz="1800" dirty="0"/>
          </a:p>
        </p:txBody>
      </p:sp>
      <p:sp>
        <p:nvSpPr>
          <p:cNvPr id="11" name="Text 6"/>
          <p:cNvSpPr/>
          <p:nvPr/>
        </p:nvSpPr>
        <p:spPr>
          <a:xfrm>
            <a:off x="4939903" y="2596277"/>
            <a:ext cx="3351848" cy="1179195"/>
          </a:xfrm>
          <a:prstGeom prst="rect">
            <a:avLst/>
          </a:prstGeom>
          <a:noFill/>
          <a:ln/>
        </p:spPr>
        <p:txBody>
          <a:bodyPr wrap="square" lIns="0" tIns="0" rIns="0" bIns="0" rtlCol="0" anchor="t"/>
          <a:lstStyle/>
          <a:p>
            <a:pPr marL="0" indent="0" algn="l">
              <a:lnSpc>
                <a:spcPts val="2300"/>
              </a:lnSpc>
              <a:buNone/>
            </a:pPr>
            <a:r>
              <a:rPr lang="en-US" sz="1450" dirty="0">
                <a:solidFill>
                  <a:srgbClr val="E0D6DE"/>
                </a:solidFill>
                <a:latin typeface="Noto Sans TC" pitchFamily="34" charset="0"/>
                <a:ea typeface="Noto Sans TC" pitchFamily="34" charset="-122"/>
                <a:cs typeface="Noto Sans TC" pitchFamily="34" charset="-120"/>
              </a:rPr>
              <a:t>Because this data is scattered, it's difficult to gather it all. This makes it tough to teach computer programs (AI) to make good predictions.</a:t>
            </a:r>
            <a:endParaRPr lang="en-US" sz="1450" dirty="0"/>
          </a:p>
        </p:txBody>
      </p:sp>
      <p:sp>
        <p:nvSpPr>
          <p:cNvPr id="12" name="Shape 7"/>
          <p:cNvSpPr/>
          <p:nvPr/>
        </p:nvSpPr>
        <p:spPr>
          <a:xfrm>
            <a:off x="645081" y="4166949"/>
            <a:ext cx="3834765" cy="2703433"/>
          </a:xfrm>
          <a:prstGeom prst="roundRect">
            <a:avLst>
              <a:gd name="adj" fmla="val 4059"/>
            </a:avLst>
          </a:prstGeom>
          <a:solidFill>
            <a:srgbClr val="07070C"/>
          </a:solidFill>
          <a:ln w="22860">
            <a:solidFill>
              <a:srgbClr val="3F3F44"/>
            </a:solidFill>
            <a:prstDash val="solid"/>
          </a:ln>
        </p:spPr>
      </p:sp>
      <p:pic>
        <p:nvPicPr>
          <p:cNvPr id="13" name="Image 3" descr="preencoded.png"/>
          <p:cNvPicPr>
            <a:picLocks noChangeAspect="1"/>
          </p:cNvPicPr>
          <p:nvPr/>
        </p:nvPicPr>
        <p:blipFill>
          <a:blip r:embed="rId5"/>
          <a:stretch>
            <a:fillRect/>
          </a:stretch>
        </p:blipFill>
        <p:spPr>
          <a:xfrm>
            <a:off x="622221" y="4166949"/>
            <a:ext cx="91440" cy="2703433"/>
          </a:xfrm>
          <a:prstGeom prst="rect">
            <a:avLst/>
          </a:prstGeom>
        </p:spPr>
      </p:pic>
      <p:sp>
        <p:nvSpPr>
          <p:cNvPr id="14" name="Text 8"/>
          <p:cNvSpPr/>
          <p:nvPr/>
        </p:nvSpPr>
        <p:spPr>
          <a:xfrm>
            <a:off x="920829" y="4374118"/>
            <a:ext cx="3351848" cy="575786"/>
          </a:xfrm>
          <a:prstGeom prst="rect">
            <a:avLst/>
          </a:prstGeom>
          <a:noFill/>
          <a:ln/>
        </p:spPr>
        <p:txBody>
          <a:bodyPr wrap="square" lIns="0" tIns="0" rIns="0" bIns="0" rtlCol="0" anchor="t"/>
          <a:lstStyle/>
          <a:p>
            <a:pPr marL="0" indent="0" algn="l">
              <a:lnSpc>
                <a:spcPts val="2250"/>
              </a:lnSpc>
              <a:buNone/>
            </a:pPr>
            <a:r>
              <a:rPr lang="en-US" sz="1800" dirty="0">
                <a:solidFill>
                  <a:srgbClr val="E0D6DE"/>
                </a:solidFill>
                <a:latin typeface="Sora Medium" pitchFamily="34" charset="0"/>
                <a:ea typeface="Sora Medium" pitchFamily="34" charset="-122"/>
                <a:cs typeface="Sora Medium" pitchFamily="34" charset="-120"/>
              </a:rPr>
              <a:t>What Happens When Data is Scattered</a:t>
            </a:r>
            <a:endParaRPr lang="en-US" sz="1800" dirty="0"/>
          </a:p>
        </p:txBody>
      </p:sp>
      <p:sp>
        <p:nvSpPr>
          <p:cNvPr id="15" name="Text 9"/>
          <p:cNvSpPr/>
          <p:nvPr/>
        </p:nvSpPr>
        <p:spPr>
          <a:xfrm>
            <a:off x="920829" y="5060394"/>
            <a:ext cx="3351848" cy="589598"/>
          </a:xfrm>
          <a:prstGeom prst="rect">
            <a:avLst/>
          </a:prstGeom>
          <a:noFill/>
          <a:ln/>
        </p:spPr>
        <p:txBody>
          <a:bodyPr wrap="square" lIns="0" tIns="0" rIns="0" bIns="0" rtlCol="0" anchor="t"/>
          <a:lstStyle/>
          <a:p>
            <a:pPr marL="342900" indent="-342900" algn="l">
              <a:lnSpc>
                <a:spcPts val="2300"/>
              </a:lnSpc>
              <a:buSzPct val="100000"/>
              <a:buChar char="•"/>
            </a:pPr>
            <a:r>
              <a:rPr lang="en-US" sz="1450" dirty="0">
                <a:solidFill>
                  <a:srgbClr val="E0D6DE"/>
                </a:solidFill>
                <a:latin typeface="Noto Sans TC" pitchFamily="34" charset="0"/>
                <a:ea typeface="Noto Sans TC" pitchFamily="34" charset="-122"/>
                <a:cs typeface="Noto Sans TC" pitchFamily="34" charset="-120"/>
              </a:rPr>
              <a:t>Computers make less accurate predictions.</a:t>
            </a:r>
            <a:endParaRPr lang="en-US" sz="1450" dirty="0"/>
          </a:p>
        </p:txBody>
      </p:sp>
      <p:sp>
        <p:nvSpPr>
          <p:cNvPr id="16" name="Text 10"/>
          <p:cNvSpPr/>
          <p:nvPr/>
        </p:nvSpPr>
        <p:spPr>
          <a:xfrm>
            <a:off x="920829" y="5714405"/>
            <a:ext cx="3351848" cy="589598"/>
          </a:xfrm>
          <a:prstGeom prst="rect">
            <a:avLst/>
          </a:prstGeom>
          <a:noFill/>
          <a:ln/>
        </p:spPr>
        <p:txBody>
          <a:bodyPr wrap="square" lIns="0" tIns="0" rIns="0" bIns="0" rtlCol="0" anchor="t"/>
          <a:lstStyle/>
          <a:p>
            <a:pPr marL="342900" indent="-342900" algn="l">
              <a:lnSpc>
                <a:spcPts val="2300"/>
              </a:lnSpc>
              <a:buSzPct val="100000"/>
              <a:buChar char="•"/>
            </a:pPr>
            <a:r>
              <a:rPr lang="en-US" sz="1450" dirty="0">
                <a:solidFill>
                  <a:srgbClr val="E0D6DE"/>
                </a:solidFill>
                <a:latin typeface="Noto Sans TC" pitchFamily="34" charset="0"/>
                <a:ea typeface="Noto Sans TC" pitchFamily="34" charset="-122"/>
                <a:cs typeface="Noto Sans TC" pitchFamily="34" charset="-120"/>
              </a:rPr>
              <a:t>Their predictions don't work well for everyone.</a:t>
            </a:r>
            <a:endParaRPr lang="en-US" sz="1450" dirty="0"/>
          </a:p>
        </p:txBody>
      </p:sp>
      <p:sp>
        <p:nvSpPr>
          <p:cNvPr id="17" name="Text 11"/>
          <p:cNvSpPr/>
          <p:nvPr/>
        </p:nvSpPr>
        <p:spPr>
          <a:xfrm>
            <a:off x="920829" y="6368415"/>
            <a:ext cx="3351848" cy="294799"/>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E0D6DE"/>
                </a:solidFill>
                <a:latin typeface="Noto Sans TC" pitchFamily="34" charset="0"/>
                <a:ea typeface="Noto Sans TC" pitchFamily="34" charset="-122"/>
                <a:cs typeface="Noto Sans TC" pitchFamily="34" charset="-120"/>
              </a:rPr>
              <a:t>They can't predict much at all.</a:t>
            </a:r>
            <a:endParaRPr lang="en-US" sz="1450" dirty="0"/>
          </a:p>
        </p:txBody>
      </p:sp>
      <p:sp>
        <p:nvSpPr>
          <p:cNvPr id="18" name="Text 12"/>
          <p:cNvSpPr/>
          <p:nvPr/>
        </p:nvSpPr>
        <p:spPr>
          <a:xfrm>
            <a:off x="645081" y="7077670"/>
            <a:ext cx="7853839" cy="589598"/>
          </a:xfrm>
          <a:prstGeom prst="rect">
            <a:avLst/>
          </a:prstGeom>
          <a:noFill/>
          <a:ln/>
        </p:spPr>
        <p:txBody>
          <a:bodyPr wrap="square" lIns="0" tIns="0" rIns="0" bIns="0" rtlCol="0" anchor="t"/>
          <a:lstStyle/>
          <a:p>
            <a:pPr marL="0" indent="0" algn="l">
              <a:lnSpc>
                <a:spcPts val="2300"/>
              </a:lnSpc>
              <a:buNone/>
            </a:pPr>
            <a:r>
              <a:rPr lang="en-US" sz="1450" dirty="0">
                <a:solidFill>
                  <a:srgbClr val="E0D6DE"/>
                </a:solidFill>
                <a:latin typeface="Noto Sans TC" pitchFamily="34" charset="0"/>
                <a:ea typeface="Noto Sans TC" pitchFamily="34" charset="-122"/>
                <a:cs typeface="Noto Sans TC" pitchFamily="34" charset="-120"/>
              </a:rPr>
              <a:t>We need a way for hospitals to help train these computer programs without sharing private patient details.</a:t>
            </a:r>
            <a:endParaRPr lang="en-US" sz="1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89571" y="640199"/>
            <a:ext cx="7937659" cy="1077039"/>
          </a:xfrm>
          <a:prstGeom prst="rect">
            <a:avLst/>
          </a:prstGeom>
          <a:noFill/>
          <a:ln/>
        </p:spPr>
        <p:txBody>
          <a:bodyPr wrap="square" lIns="0" tIns="0" rIns="0" bIns="0" rtlCol="0" anchor="t"/>
          <a:lstStyle/>
          <a:p>
            <a:pPr marL="0" indent="0" algn="ctr">
              <a:lnSpc>
                <a:spcPts val="4200"/>
              </a:lnSpc>
              <a:buNone/>
            </a:pPr>
            <a:r>
              <a:rPr lang="en-US" sz="6000" dirty="0">
                <a:solidFill>
                  <a:srgbClr val="97B8FF"/>
                </a:solidFill>
                <a:latin typeface="Sora Medium" pitchFamily="34" charset="0"/>
                <a:ea typeface="Sora Medium" pitchFamily="34" charset="-122"/>
                <a:cs typeface="Sora Medium" pitchFamily="34" charset="-120"/>
              </a:rPr>
              <a:t>Our Solution</a:t>
            </a:r>
            <a:endParaRPr lang="en-US" sz="6000" dirty="0"/>
          </a:p>
        </p:txBody>
      </p:sp>
      <p:sp>
        <p:nvSpPr>
          <p:cNvPr id="4" name="Text 1"/>
          <p:cNvSpPr/>
          <p:nvPr/>
        </p:nvSpPr>
        <p:spPr>
          <a:xfrm>
            <a:off x="6089571" y="1975723"/>
            <a:ext cx="7937659" cy="827246"/>
          </a:xfrm>
          <a:prstGeom prst="rect">
            <a:avLst/>
          </a:prstGeom>
          <a:noFill/>
          <a:ln/>
        </p:spPr>
        <p:txBody>
          <a:bodyPr wrap="square" lIns="0" tIns="0" rIns="0" bIns="0" rtlCol="0" anchor="t"/>
          <a:lstStyle/>
          <a:p>
            <a:pPr marL="0" indent="0" algn="l">
              <a:lnSpc>
                <a:spcPts val="2150"/>
              </a:lnSpc>
              <a:buNone/>
            </a:pPr>
            <a:r>
              <a:rPr lang="en-US" sz="1350" dirty="0">
                <a:solidFill>
                  <a:srgbClr val="E0D6DE"/>
                </a:solidFill>
                <a:latin typeface="Noto Sans TC" pitchFamily="34" charset="0"/>
                <a:ea typeface="Noto Sans TC" pitchFamily="34" charset="-122"/>
                <a:cs typeface="Noto Sans TC" pitchFamily="34" charset="-120"/>
              </a:rPr>
              <a:t>This project uses a method called **Federated Learning**. It lets many hospitals work together to teach a smart computer program how to make predictions, all while making sure patient information stays private and never leaves each hospital.</a:t>
            </a:r>
            <a:endParaRPr lang="en-US" sz="1350" dirty="0"/>
          </a:p>
        </p:txBody>
      </p:sp>
      <p:pic>
        <p:nvPicPr>
          <p:cNvPr id="5" name="Image 1" descr="preencoded.png"/>
          <p:cNvPicPr>
            <a:picLocks noChangeAspect="1"/>
          </p:cNvPicPr>
          <p:nvPr/>
        </p:nvPicPr>
        <p:blipFill>
          <a:blip r:embed="rId4"/>
          <a:stretch>
            <a:fillRect/>
          </a:stretch>
        </p:blipFill>
        <p:spPr>
          <a:xfrm>
            <a:off x="6089571" y="2996803"/>
            <a:ext cx="861774" cy="1034058"/>
          </a:xfrm>
          <a:prstGeom prst="rect">
            <a:avLst/>
          </a:prstGeom>
        </p:spPr>
      </p:pic>
      <p:sp>
        <p:nvSpPr>
          <p:cNvPr id="6" name="Text 2"/>
          <p:cNvSpPr/>
          <p:nvPr/>
        </p:nvSpPr>
        <p:spPr>
          <a:xfrm>
            <a:off x="7123628" y="3169087"/>
            <a:ext cx="2333982" cy="269319"/>
          </a:xfrm>
          <a:prstGeom prst="rect">
            <a:avLst/>
          </a:prstGeom>
          <a:noFill/>
          <a:ln/>
        </p:spPr>
        <p:txBody>
          <a:bodyPr wrap="none" lIns="0" tIns="0" rIns="0" bIns="0" rtlCol="0" anchor="t"/>
          <a:lstStyle/>
          <a:p>
            <a:pPr marL="0" indent="0" algn="l">
              <a:lnSpc>
                <a:spcPts val="2100"/>
              </a:lnSpc>
              <a:buNone/>
            </a:pPr>
            <a:r>
              <a:rPr lang="en-US" sz="1650" dirty="0">
                <a:solidFill>
                  <a:srgbClr val="E0D6DE"/>
                </a:solidFill>
                <a:latin typeface="Sora Medium" pitchFamily="34" charset="0"/>
                <a:ea typeface="Sora Medium" pitchFamily="34" charset="-122"/>
                <a:cs typeface="Sora Medium" pitchFamily="34" charset="-120"/>
              </a:rPr>
              <a:t>Patient Info Stays Put</a:t>
            </a:r>
            <a:endParaRPr lang="en-US" sz="1650" dirty="0"/>
          </a:p>
        </p:txBody>
      </p:sp>
      <p:sp>
        <p:nvSpPr>
          <p:cNvPr id="7" name="Text 3"/>
          <p:cNvSpPr/>
          <p:nvPr/>
        </p:nvSpPr>
        <p:spPr>
          <a:xfrm>
            <a:off x="7123628" y="3541752"/>
            <a:ext cx="6903601" cy="275749"/>
          </a:xfrm>
          <a:prstGeom prst="rect">
            <a:avLst/>
          </a:prstGeom>
          <a:noFill/>
          <a:ln/>
        </p:spPr>
        <p:txBody>
          <a:bodyPr wrap="none" lIns="0" tIns="0" rIns="0" bIns="0" rtlCol="0" anchor="t"/>
          <a:lstStyle/>
          <a:p>
            <a:pPr marL="0" indent="0" algn="l">
              <a:lnSpc>
                <a:spcPts val="2150"/>
              </a:lnSpc>
              <a:buNone/>
            </a:pPr>
            <a:r>
              <a:rPr lang="en-US" sz="1350" dirty="0">
                <a:solidFill>
                  <a:srgbClr val="E0D6DE"/>
                </a:solidFill>
                <a:latin typeface="Noto Sans TC" pitchFamily="34" charset="0"/>
                <a:ea typeface="Noto Sans TC" pitchFamily="34" charset="-122"/>
                <a:cs typeface="Noto Sans TC" pitchFamily="34" charset="-120"/>
              </a:rPr>
              <a:t>The actual patient information never leaves the hospital's safe computer system.</a:t>
            </a:r>
            <a:endParaRPr lang="en-US" sz="1350" dirty="0"/>
          </a:p>
        </p:txBody>
      </p:sp>
      <p:pic>
        <p:nvPicPr>
          <p:cNvPr id="8" name="Image 2" descr="preencoded.png"/>
          <p:cNvPicPr>
            <a:picLocks noChangeAspect="1"/>
          </p:cNvPicPr>
          <p:nvPr/>
        </p:nvPicPr>
        <p:blipFill>
          <a:blip r:embed="rId5"/>
          <a:stretch>
            <a:fillRect/>
          </a:stretch>
        </p:blipFill>
        <p:spPr>
          <a:xfrm>
            <a:off x="6089571" y="4030861"/>
            <a:ext cx="861774" cy="1268730"/>
          </a:xfrm>
          <a:prstGeom prst="rect">
            <a:avLst/>
          </a:prstGeom>
        </p:spPr>
      </p:pic>
      <p:sp>
        <p:nvSpPr>
          <p:cNvPr id="9" name="Text 4"/>
          <p:cNvSpPr/>
          <p:nvPr/>
        </p:nvSpPr>
        <p:spPr>
          <a:xfrm>
            <a:off x="7123628" y="4203144"/>
            <a:ext cx="3717131" cy="269319"/>
          </a:xfrm>
          <a:prstGeom prst="rect">
            <a:avLst/>
          </a:prstGeom>
          <a:noFill/>
          <a:ln/>
        </p:spPr>
        <p:txBody>
          <a:bodyPr wrap="none" lIns="0" tIns="0" rIns="0" bIns="0" rtlCol="0" anchor="t"/>
          <a:lstStyle/>
          <a:p>
            <a:pPr marL="0" indent="0" algn="l">
              <a:lnSpc>
                <a:spcPts val="2100"/>
              </a:lnSpc>
              <a:buNone/>
            </a:pPr>
            <a:r>
              <a:rPr lang="en-US" sz="1650" dirty="0">
                <a:solidFill>
                  <a:srgbClr val="E0D6DE"/>
                </a:solidFill>
                <a:latin typeface="Sora Medium" pitchFamily="34" charset="0"/>
                <a:ea typeface="Sora Medium" pitchFamily="34" charset="-122"/>
                <a:cs typeface="Sora Medium" pitchFamily="34" charset="-120"/>
              </a:rPr>
              <a:t>Only Learning Updates are Shared</a:t>
            </a:r>
            <a:endParaRPr lang="en-US" sz="1650" dirty="0"/>
          </a:p>
        </p:txBody>
      </p:sp>
      <p:sp>
        <p:nvSpPr>
          <p:cNvPr id="10" name="Text 5"/>
          <p:cNvSpPr/>
          <p:nvPr/>
        </p:nvSpPr>
        <p:spPr>
          <a:xfrm>
            <a:off x="7123628" y="4575810"/>
            <a:ext cx="6903601" cy="551498"/>
          </a:xfrm>
          <a:prstGeom prst="rect">
            <a:avLst/>
          </a:prstGeom>
          <a:noFill/>
          <a:ln/>
        </p:spPr>
        <p:txBody>
          <a:bodyPr wrap="square" lIns="0" tIns="0" rIns="0" bIns="0" rtlCol="0" anchor="t"/>
          <a:lstStyle/>
          <a:p>
            <a:pPr marL="0" indent="0" algn="l">
              <a:lnSpc>
                <a:spcPts val="2150"/>
              </a:lnSpc>
              <a:buNone/>
            </a:pPr>
            <a:r>
              <a:rPr lang="en-US" sz="1350" dirty="0">
                <a:solidFill>
                  <a:srgbClr val="E0D6DE"/>
                </a:solidFill>
                <a:latin typeface="Noto Sans TC" pitchFamily="34" charset="0"/>
                <a:ea typeface="Noto Sans TC" pitchFamily="34" charset="-122"/>
                <a:cs typeface="Noto Sans TC" pitchFamily="34" charset="-120"/>
              </a:rPr>
              <a:t>Instead of patient data, just small updates from the computer program's learning process are sent to a main computer.</a:t>
            </a:r>
            <a:endParaRPr lang="en-US" sz="1350" dirty="0"/>
          </a:p>
        </p:txBody>
      </p:sp>
      <p:pic>
        <p:nvPicPr>
          <p:cNvPr id="11" name="Image 3" descr="preencoded.png"/>
          <p:cNvPicPr>
            <a:picLocks noChangeAspect="1"/>
          </p:cNvPicPr>
          <p:nvPr/>
        </p:nvPicPr>
        <p:blipFill>
          <a:blip r:embed="rId6"/>
          <a:stretch>
            <a:fillRect/>
          </a:stretch>
        </p:blipFill>
        <p:spPr>
          <a:xfrm>
            <a:off x="6089571" y="5299591"/>
            <a:ext cx="861774" cy="1268730"/>
          </a:xfrm>
          <a:prstGeom prst="rect">
            <a:avLst/>
          </a:prstGeom>
        </p:spPr>
      </p:pic>
      <p:sp>
        <p:nvSpPr>
          <p:cNvPr id="12" name="Text 6"/>
          <p:cNvSpPr/>
          <p:nvPr/>
        </p:nvSpPr>
        <p:spPr>
          <a:xfrm>
            <a:off x="7123628" y="5471874"/>
            <a:ext cx="3872270" cy="269319"/>
          </a:xfrm>
          <a:prstGeom prst="rect">
            <a:avLst/>
          </a:prstGeom>
          <a:noFill/>
          <a:ln/>
        </p:spPr>
        <p:txBody>
          <a:bodyPr wrap="none" lIns="0" tIns="0" rIns="0" bIns="0" rtlCol="0" anchor="t"/>
          <a:lstStyle/>
          <a:p>
            <a:pPr marL="0" indent="0" algn="l">
              <a:lnSpc>
                <a:spcPts val="2100"/>
              </a:lnSpc>
              <a:buNone/>
            </a:pPr>
            <a:r>
              <a:rPr lang="en-US" sz="1650" dirty="0">
                <a:solidFill>
                  <a:srgbClr val="E0D6DE"/>
                </a:solidFill>
                <a:latin typeface="Sora Medium" pitchFamily="34" charset="0"/>
                <a:ea typeface="Sora Medium" pitchFamily="34" charset="-122"/>
                <a:cs typeface="Sora Medium" pitchFamily="34" charset="-120"/>
              </a:rPr>
              <a:t>Main Computer Combines Updates</a:t>
            </a:r>
            <a:endParaRPr lang="en-US" sz="1650" dirty="0"/>
          </a:p>
        </p:txBody>
      </p:sp>
      <p:sp>
        <p:nvSpPr>
          <p:cNvPr id="13" name="Text 7"/>
          <p:cNvSpPr/>
          <p:nvPr/>
        </p:nvSpPr>
        <p:spPr>
          <a:xfrm>
            <a:off x="7123628" y="5844540"/>
            <a:ext cx="6903601" cy="551498"/>
          </a:xfrm>
          <a:prstGeom prst="rect">
            <a:avLst/>
          </a:prstGeom>
          <a:noFill/>
          <a:ln/>
        </p:spPr>
        <p:txBody>
          <a:bodyPr wrap="square" lIns="0" tIns="0" rIns="0" bIns="0" rtlCol="0" anchor="t"/>
          <a:lstStyle/>
          <a:p>
            <a:pPr marL="0" indent="0" algn="l">
              <a:lnSpc>
                <a:spcPts val="2150"/>
              </a:lnSpc>
              <a:buNone/>
            </a:pPr>
            <a:r>
              <a:rPr lang="en-US" sz="1350" dirty="0">
                <a:solidFill>
                  <a:srgbClr val="E0D6DE"/>
                </a:solidFill>
                <a:latin typeface="Noto Sans TC" pitchFamily="34" charset="0"/>
                <a:ea typeface="Noto Sans TC" pitchFamily="34" charset="-122"/>
                <a:cs typeface="Noto Sans TC" pitchFamily="34" charset="-120"/>
              </a:rPr>
              <a:t>This main computer collects all the learning updates from different hospitals and mixes them together to improve the overall smart program.</a:t>
            </a:r>
            <a:endParaRPr lang="en-US" sz="1350" dirty="0"/>
          </a:p>
        </p:txBody>
      </p:sp>
      <p:sp>
        <p:nvSpPr>
          <p:cNvPr id="14" name="Text 8"/>
          <p:cNvSpPr/>
          <p:nvPr/>
        </p:nvSpPr>
        <p:spPr>
          <a:xfrm>
            <a:off x="6089571" y="6762155"/>
            <a:ext cx="7937659" cy="827246"/>
          </a:xfrm>
          <a:prstGeom prst="rect">
            <a:avLst/>
          </a:prstGeom>
          <a:noFill/>
          <a:ln/>
        </p:spPr>
        <p:txBody>
          <a:bodyPr wrap="square" lIns="0" tIns="0" rIns="0" bIns="0" rtlCol="0" anchor="t"/>
          <a:lstStyle/>
          <a:p>
            <a:pPr marL="0" indent="0" algn="l">
              <a:lnSpc>
                <a:spcPts val="2150"/>
              </a:lnSpc>
              <a:buNone/>
            </a:pPr>
            <a:r>
              <a:rPr lang="en-US" sz="1350" dirty="0">
                <a:solidFill>
                  <a:srgbClr val="E0D6DE"/>
                </a:solidFill>
                <a:latin typeface="Noto Sans TC" pitchFamily="34" charset="0"/>
                <a:ea typeface="Noto Sans TC" pitchFamily="34" charset="-122"/>
                <a:cs typeface="Noto Sans TC" pitchFamily="34" charset="-120"/>
              </a:rPr>
              <a:t>This smart way of working together keeps patient information **private**, can **grow to include many hospitals**, and makes the prediction program much **more accurate** using information from various sources.</a:t>
            </a:r>
            <a:endParaRPr lang="en-US" sz="13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3092649" y="478829"/>
            <a:ext cx="8761452" cy="527804"/>
          </a:xfrm>
          <a:prstGeom prst="rect">
            <a:avLst/>
          </a:prstGeom>
          <a:noFill/>
          <a:ln/>
        </p:spPr>
        <p:txBody>
          <a:bodyPr wrap="none" lIns="0" tIns="0" rIns="0" bIns="0" rtlCol="0" anchor="t"/>
          <a:lstStyle/>
          <a:p>
            <a:pPr marL="0" indent="0" algn="ctr">
              <a:lnSpc>
                <a:spcPts val="4150"/>
              </a:lnSpc>
              <a:buNone/>
            </a:pPr>
            <a:r>
              <a:rPr lang="en-US" sz="6600" dirty="0">
                <a:solidFill>
                  <a:srgbClr val="97B8FF"/>
                </a:solidFill>
                <a:latin typeface="Sora Medium" pitchFamily="34" charset="0"/>
                <a:ea typeface="Sora Medium" pitchFamily="34" charset="-122"/>
                <a:cs typeface="Sora Medium" pitchFamily="34" charset="-120"/>
              </a:rPr>
              <a:t>Our Plan</a:t>
            </a:r>
            <a:endParaRPr lang="en-US" sz="6600" dirty="0"/>
          </a:p>
        </p:txBody>
      </p:sp>
      <p:sp>
        <p:nvSpPr>
          <p:cNvPr id="3" name="Text 1"/>
          <p:cNvSpPr/>
          <p:nvPr/>
        </p:nvSpPr>
        <p:spPr>
          <a:xfrm>
            <a:off x="591264" y="1330166"/>
            <a:ext cx="168831" cy="211098"/>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Sora Light" pitchFamily="34" charset="0"/>
                <a:ea typeface="Sora Light" pitchFamily="34" charset="-122"/>
                <a:cs typeface="Sora Light" pitchFamily="34" charset="-120"/>
              </a:rPr>
              <a:t>01</a:t>
            </a:r>
            <a:endParaRPr lang="en-US" sz="1300" dirty="0"/>
          </a:p>
        </p:txBody>
      </p:sp>
      <p:pic>
        <p:nvPicPr>
          <p:cNvPr id="4" name="Image 0" descr="preencoded.png"/>
          <p:cNvPicPr>
            <a:picLocks noChangeAspect="1"/>
          </p:cNvPicPr>
          <p:nvPr/>
        </p:nvPicPr>
        <p:blipFill>
          <a:blip r:embed="rId3"/>
          <a:stretch>
            <a:fillRect/>
          </a:stretch>
        </p:blipFill>
        <p:spPr>
          <a:xfrm>
            <a:off x="591264" y="1594247"/>
            <a:ext cx="4370070" cy="22860"/>
          </a:xfrm>
          <a:prstGeom prst="rect">
            <a:avLst/>
          </a:prstGeom>
        </p:spPr>
      </p:pic>
      <p:sp>
        <p:nvSpPr>
          <p:cNvPr id="5" name="Text 2"/>
          <p:cNvSpPr/>
          <p:nvPr/>
        </p:nvSpPr>
        <p:spPr>
          <a:xfrm>
            <a:off x="591264" y="1724382"/>
            <a:ext cx="3067288" cy="263962"/>
          </a:xfrm>
          <a:prstGeom prst="rect">
            <a:avLst/>
          </a:prstGeom>
          <a:noFill/>
          <a:ln/>
        </p:spPr>
        <p:txBody>
          <a:bodyPr wrap="none" lIns="0" tIns="0" rIns="0" bIns="0" rtlCol="0" anchor="t"/>
          <a:lstStyle/>
          <a:p>
            <a:pPr marL="0" indent="0" algn="l">
              <a:lnSpc>
                <a:spcPts val="2050"/>
              </a:lnSpc>
              <a:buNone/>
            </a:pPr>
            <a:r>
              <a:rPr lang="en-US" sz="1650" dirty="0">
                <a:solidFill>
                  <a:srgbClr val="E0D6DE"/>
                </a:solidFill>
                <a:latin typeface="Sora Medium" pitchFamily="34" charset="0"/>
                <a:ea typeface="Sora Medium" pitchFamily="34" charset="-122"/>
                <a:cs typeface="Sora Medium" pitchFamily="34" charset="-120"/>
              </a:rPr>
              <a:t>Keeping Patient Data Private</a:t>
            </a:r>
            <a:endParaRPr lang="en-US" sz="1650" dirty="0"/>
          </a:p>
        </p:txBody>
      </p:sp>
      <p:sp>
        <p:nvSpPr>
          <p:cNvPr id="6" name="Text 3"/>
          <p:cNvSpPr/>
          <p:nvPr/>
        </p:nvSpPr>
        <p:spPr>
          <a:xfrm>
            <a:off x="591264" y="2089666"/>
            <a:ext cx="4370070" cy="1081088"/>
          </a:xfrm>
          <a:prstGeom prst="rect">
            <a:avLst/>
          </a:prstGeom>
          <a:noFill/>
          <a:ln/>
        </p:spPr>
        <p:txBody>
          <a:bodyPr wrap="square" lIns="0" tIns="0" rIns="0" bIns="0" rtlCol="0" anchor="t"/>
          <a:lstStyle/>
          <a:p>
            <a:pPr marL="0" indent="0" algn="l">
              <a:lnSpc>
                <a:spcPts val="2100"/>
              </a:lnSpc>
              <a:buNone/>
            </a:pPr>
            <a:r>
              <a:rPr lang="en-US" sz="1300" dirty="0">
                <a:solidFill>
                  <a:srgbClr val="E0D6DE"/>
                </a:solidFill>
                <a:latin typeface="Noto Sans TC" pitchFamily="34" charset="0"/>
                <a:ea typeface="Noto Sans TC" pitchFamily="34" charset="-122"/>
                <a:cs typeface="Noto Sans TC" pitchFamily="34" charset="-120"/>
              </a:rPr>
              <a:t>We help hospitals work together to build smart computer models. They can do this without anyone ever seeing private patient information, always following strict privacy rules.</a:t>
            </a:r>
            <a:endParaRPr lang="en-US" sz="1300" dirty="0"/>
          </a:p>
        </p:txBody>
      </p:sp>
      <p:pic>
        <p:nvPicPr>
          <p:cNvPr id="7" name="Image 1" descr="preencoded.png"/>
          <p:cNvPicPr>
            <a:picLocks noChangeAspect="1"/>
          </p:cNvPicPr>
          <p:nvPr/>
        </p:nvPicPr>
        <p:blipFill>
          <a:blip r:embed="rId4"/>
          <a:stretch>
            <a:fillRect/>
          </a:stretch>
        </p:blipFill>
        <p:spPr>
          <a:xfrm>
            <a:off x="591264" y="3327083"/>
            <a:ext cx="4370070" cy="4370070"/>
          </a:xfrm>
          <a:prstGeom prst="rect">
            <a:avLst/>
          </a:prstGeom>
        </p:spPr>
      </p:pic>
      <p:sp>
        <p:nvSpPr>
          <p:cNvPr id="8" name="Text 4"/>
          <p:cNvSpPr/>
          <p:nvPr/>
        </p:nvSpPr>
        <p:spPr>
          <a:xfrm>
            <a:off x="5130165" y="1330166"/>
            <a:ext cx="168831" cy="211098"/>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Sora Light" pitchFamily="34" charset="0"/>
                <a:ea typeface="Sora Light" pitchFamily="34" charset="-122"/>
                <a:cs typeface="Sora Light" pitchFamily="34" charset="-120"/>
              </a:rPr>
              <a:t>02</a:t>
            </a:r>
            <a:endParaRPr lang="en-US" sz="1300" dirty="0"/>
          </a:p>
        </p:txBody>
      </p:sp>
      <p:pic>
        <p:nvPicPr>
          <p:cNvPr id="9" name="Image 2" descr="preencoded.png"/>
          <p:cNvPicPr>
            <a:picLocks noChangeAspect="1"/>
          </p:cNvPicPr>
          <p:nvPr/>
        </p:nvPicPr>
        <p:blipFill>
          <a:blip r:embed="rId3"/>
          <a:stretch>
            <a:fillRect/>
          </a:stretch>
        </p:blipFill>
        <p:spPr>
          <a:xfrm>
            <a:off x="5130165" y="1594247"/>
            <a:ext cx="4370070" cy="22860"/>
          </a:xfrm>
          <a:prstGeom prst="rect">
            <a:avLst/>
          </a:prstGeom>
        </p:spPr>
      </p:pic>
      <p:sp>
        <p:nvSpPr>
          <p:cNvPr id="10" name="Text 5"/>
          <p:cNvSpPr/>
          <p:nvPr/>
        </p:nvSpPr>
        <p:spPr>
          <a:xfrm>
            <a:off x="5130165" y="1724382"/>
            <a:ext cx="3717250" cy="263962"/>
          </a:xfrm>
          <a:prstGeom prst="rect">
            <a:avLst/>
          </a:prstGeom>
          <a:noFill/>
          <a:ln/>
        </p:spPr>
        <p:txBody>
          <a:bodyPr wrap="none" lIns="0" tIns="0" rIns="0" bIns="0" rtlCol="0" anchor="t"/>
          <a:lstStyle/>
          <a:p>
            <a:pPr marL="0" indent="0" algn="l">
              <a:lnSpc>
                <a:spcPts val="2050"/>
              </a:lnSpc>
              <a:buNone/>
            </a:pPr>
            <a:r>
              <a:rPr lang="en-US" sz="1650" dirty="0">
                <a:solidFill>
                  <a:srgbClr val="E0D6DE"/>
                </a:solidFill>
                <a:latin typeface="Sora Medium" pitchFamily="34" charset="0"/>
                <a:ea typeface="Sora Medium" pitchFamily="34" charset="-122"/>
                <a:cs typeface="Sora Medium" pitchFamily="34" charset="-120"/>
              </a:rPr>
              <a:t>Making Predictions More Accurate</a:t>
            </a:r>
            <a:endParaRPr lang="en-US" sz="1650" dirty="0"/>
          </a:p>
        </p:txBody>
      </p:sp>
      <p:sp>
        <p:nvSpPr>
          <p:cNvPr id="11" name="Text 6"/>
          <p:cNvSpPr/>
          <p:nvPr/>
        </p:nvSpPr>
        <p:spPr>
          <a:xfrm>
            <a:off x="5130165" y="2089666"/>
            <a:ext cx="4370070" cy="810816"/>
          </a:xfrm>
          <a:prstGeom prst="rect">
            <a:avLst/>
          </a:prstGeom>
          <a:noFill/>
          <a:ln/>
        </p:spPr>
        <p:txBody>
          <a:bodyPr wrap="square" lIns="0" tIns="0" rIns="0" bIns="0" rtlCol="0" anchor="t"/>
          <a:lstStyle/>
          <a:p>
            <a:pPr marL="0" indent="0" algn="l">
              <a:lnSpc>
                <a:spcPts val="2100"/>
              </a:lnSpc>
              <a:buNone/>
            </a:pPr>
            <a:r>
              <a:rPr lang="en-US" sz="1300" dirty="0">
                <a:solidFill>
                  <a:srgbClr val="E0D6DE"/>
                </a:solidFill>
                <a:latin typeface="Noto Sans TC" pitchFamily="34" charset="0"/>
                <a:ea typeface="Noto Sans TC" pitchFamily="34" charset="-122"/>
                <a:cs typeface="Noto Sans TC" pitchFamily="34" charset="-120"/>
              </a:rPr>
              <a:t>By using information from many different hospitals, our computer models become much better at predicting diseases correctly.</a:t>
            </a:r>
            <a:endParaRPr lang="en-US" sz="1300" dirty="0"/>
          </a:p>
        </p:txBody>
      </p:sp>
      <p:pic>
        <p:nvPicPr>
          <p:cNvPr id="12" name="Image 3" descr="preencoded.png"/>
          <p:cNvPicPr>
            <a:picLocks noChangeAspect="1"/>
          </p:cNvPicPr>
          <p:nvPr/>
        </p:nvPicPr>
        <p:blipFill>
          <a:blip r:embed="rId5"/>
          <a:stretch>
            <a:fillRect/>
          </a:stretch>
        </p:blipFill>
        <p:spPr>
          <a:xfrm>
            <a:off x="5130165" y="3056811"/>
            <a:ext cx="4370070" cy="4370070"/>
          </a:xfrm>
          <a:prstGeom prst="rect">
            <a:avLst/>
          </a:prstGeom>
        </p:spPr>
      </p:pic>
      <p:sp>
        <p:nvSpPr>
          <p:cNvPr id="13" name="Text 7"/>
          <p:cNvSpPr/>
          <p:nvPr/>
        </p:nvSpPr>
        <p:spPr>
          <a:xfrm>
            <a:off x="9669066" y="1330166"/>
            <a:ext cx="168831" cy="211098"/>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Sora Light" pitchFamily="34" charset="0"/>
                <a:ea typeface="Sora Light" pitchFamily="34" charset="-122"/>
                <a:cs typeface="Sora Light" pitchFamily="34" charset="-120"/>
              </a:rPr>
              <a:t>03</a:t>
            </a:r>
            <a:endParaRPr lang="en-US" sz="1300" dirty="0"/>
          </a:p>
        </p:txBody>
      </p:sp>
      <p:pic>
        <p:nvPicPr>
          <p:cNvPr id="14" name="Image 4" descr="preencoded.png"/>
          <p:cNvPicPr>
            <a:picLocks noChangeAspect="1"/>
          </p:cNvPicPr>
          <p:nvPr/>
        </p:nvPicPr>
        <p:blipFill>
          <a:blip r:embed="rId3"/>
          <a:stretch>
            <a:fillRect/>
          </a:stretch>
        </p:blipFill>
        <p:spPr>
          <a:xfrm>
            <a:off x="9669066" y="1594247"/>
            <a:ext cx="4370070" cy="22860"/>
          </a:xfrm>
          <a:prstGeom prst="rect">
            <a:avLst/>
          </a:prstGeom>
        </p:spPr>
      </p:pic>
      <p:sp>
        <p:nvSpPr>
          <p:cNvPr id="15" name="Text 8"/>
          <p:cNvSpPr/>
          <p:nvPr/>
        </p:nvSpPr>
        <p:spPr>
          <a:xfrm>
            <a:off x="9669066" y="1724382"/>
            <a:ext cx="2956679" cy="263962"/>
          </a:xfrm>
          <a:prstGeom prst="rect">
            <a:avLst/>
          </a:prstGeom>
          <a:noFill/>
          <a:ln/>
        </p:spPr>
        <p:txBody>
          <a:bodyPr wrap="none" lIns="0" tIns="0" rIns="0" bIns="0" rtlCol="0" anchor="t"/>
          <a:lstStyle/>
          <a:p>
            <a:pPr marL="0" indent="0" algn="l">
              <a:lnSpc>
                <a:spcPts val="2050"/>
              </a:lnSpc>
              <a:buNone/>
            </a:pPr>
            <a:r>
              <a:rPr lang="en-US" sz="1650" dirty="0">
                <a:solidFill>
                  <a:srgbClr val="E0D6DE"/>
                </a:solidFill>
                <a:latin typeface="Sora Medium" pitchFamily="34" charset="0"/>
                <a:ea typeface="Sora Medium" pitchFamily="34" charset="-122"/>
                <a:cs typeface="Sora Medium" pitchFamily="34" charset="-120"/>
              </a:rPr>
              <a:t>Proving it Works in Practice</a:t>
            </a:r>
            <a:endParaRPr lang="en-US" sz="1650" dirty="0"/>
          </a:p>
        </p:txBody>
      </p:sp>
      <p:sp>
        <p:nvSpPr>
          <p:cNvPr id="16" name="Text 9"/>
          <p:cNvSpPr/>
          <p:nvPr/>
        </p:nvSpPr>
        <p:spPr>
          <a:xfrm>
            <a:off x="9669066" y="2089666"/>
            <a:ext cx="4370070" cy="810816"/>
          </a:xfrm>
          <a:prstGeom prst="rect">
            <a:avLst/>
          </a:prstGeom>
          <a:noFill/>
          <a:ln/>
        </p:spPr>
        <p:txBody>
          <a:bodyPr wrap="square" lIns="0" tIns="0" rIns="0" bIns="0" rtlCol="0" anchor="t"/>
          <a:lstStyle/>
          <a:p>
            <a:pPr marL="0" indent="0" algn="l">
              <a:lnSpc>
                <a:spcPts val="2100"/>
              </a:lnSpc>
              <a:buNone/>
            </a:pPr>
            <a:r>
              <a:rPr lang="en-US" sz="1300" dirty="0">
                <a:solidFill>
                  <a:srgbClr val="E0D6DE"/>
                </a:solidFill>
                <a:latin typeface="Noto Sans TC" pitchFamily="34" charset="0"/>
                <a:ea typeface="Noto Sans TC" pitchFamily="34" charset="-122"/>
                <a:cs typeface="Noto Sans TC" pitchFamily="34" charset="-120"/>
              </a:rPr>
              <a:t>We show how our secure computer learning system works in a realistic pretend hospital setting, using a tool called the </a:t>
            </a:r>
            <a:r>
              <a:rPr lang="en-US" sz="1300" b="1" dirty="0">
                <a:solidFill>
                  <a:srgbClr val="E0D6DE"/>
                </a:solidFill>
                <a:latin typeface="Noto Sans TC" pitchFamily="34" charset="0"/>
                <a:ea typeface="Noto Sans TC" pitchFamily="34" charset="-122"/>
                <a:cs typeface="Noto Sans TC" pitchFamily="34" charset="-120"/>
              </a:rPr>
              <a:t>Flower Framework</a:t>
            </a:r>
            <a:r>
              <a:rPr lang="en-US" sz="1300" dirty="0">
                <a:solidFill>
                  <a:srgbClr val="E0D6DE"/>
                </a:solidFill>
                <a:latin typeface="Noto Sans TC" pitchFamily="34" charset="0"/>
                <a:ea typeface="Noto Sans TC" pitchFamily="34" charset="-122"/>
                <a:cs typeface="Noto Sans TC" pitchFamily="34" charset="-120"/>
              </a:rPr>
              <a:t>.</a:t>
            </a:r>
            <a:endParaRPr lang="en-US" sz="1300" dirty="0"/>
          </a:p>
        </p:txBody>
      </p:sp>
      <p:pic>
        <p:nvPicPr>
          <p:cNvPr id="17" name="Image 5" descr="preencoded.png"/>
          <p:cNvPicPr>
            <a:picLocks noChangeAspect="1"/>
          </p:cNvPicPr>
          <p:nvPr/>
        </p:nvPicPr>
        <p:blipFill>
          <a:blip r:embed="rId6"/>
          <a:stretch>
            <a:fillRect/>
          </a:stretch>
        </p:blipFill>
        <p:spPr>
          <a:xfrm>
            <a:off x="9669066" y="3056811"/>
            <a:ext cx="4370070" cy="4370070"/>
          </a:xfrm>
          <a:prstGeom prst="rect">
            <a:avLst/>
          </a:prstGeom>
        </p:spPr>
      </p:pic>
      <p:sp>
        <p:nvSpPr>
          <p:cNvPr id="18" name="Text 10"/>
          <p:cNvSpPr/>
          <p:nvPr/>
        </p:nvSpPr>
        <p:spPr>
          <a:xfrm>
            <a:off x="591264" y="8047553"/>
            <a:ext cx="13447871" cy="270272"/>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Noto Sans TC" pitchFamily="34" charset="0"/>
                <a:ea typeface="Noto Sans TC" pitchFamily="34" charset="-122"/>
                <a:cs typeface="Noto Sans TC" pitchFamily="34" charset="-120"/>
              </a:rPr>
              <a:t>Later, we'll look into even smarter ways to protect privacy (like a method called 'differential privacy') and make our system easier to use for everyone.</a:t>
            </a:r>
            <a:endParaRPr lang="en-US"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91991" y="702350"/>
            <a:ext cx="6971109" cy="617934"/>
          </a:xfrm>
          <a:prstGeom prst="rect">
            <a:avLst/>
          </a:prstGeom>
          <a:noFill/>
          <a:ln/>
        </p:spPr>
        <p:txBody>
          <a:bodyPr wrap="none" lIns="0" tIns="0" rIns="0" bIns="0" rtlCol="0" anchor="t"/>
          <a:lstStyle/>
          <a:p>
            <a:pPr marL="0" indent="0" algn="l">
              <a:lnSpc>
                <a:spcPts val="4850"/>
              </a:lnSpc>
              <a:buNone/>
            </a:pPr>
            <a:r>
              <a:rPr lang="en-US" sz="3850" dirty="0">
                <a:solidFill>
                  <a:srgbClr val="97B8FF"/>
                </a:solidFill>
                <a:latin typeface="Sora Medium" pitchFamily="34" charset="0"/>
                <a:ea typeface="Sora Medium" pitchFamily="34" charset="-122"/>
                <a:cs typeface="Sora Medium" pitchFamily="34" charset="-120"/>
              </a:rPr>
              <a:t>How Our Technology Works</a:t>
            </a:r>
            <a:endParaRPr lang="en-US" sz="3850" dirty="0"/>
          </a:p>
        </p:txBody>
      </p:sp>
      <p:sp>
        <p:nvSpPr>
          <p:cNvPr id="3" name="Text 1"/>
          <p:cNvSpPr/>
          <p:nvPr/>
        </p:nvSpPr>
        <p:spPr>
          <a:xfrm>
            <a:off x="691991" y="1715691"/>
            <a:ext cx="13246418" cy="316349"/>
          </a:xfrm>
          <a:prstGeom prst="rect">
            <a:avLst/>
          </a:prstGeom>
          <a:noFill/>
          <a:ln/>
        </p:spPr>
        <p:txBody>
          <a:bodyPr wrap="none" lIns="0" tIns="0" rIns="0" bIns="0" rtlCol="0" anchor="t"/>
          <a:lstStyle/>
          <a:p>
            <a:pPr marL="0" indent="0" algn="l">
              <a:lnSpc>
                <a:spcPts val="2450"/>
              </a:lnSpc>
              <a:buNone/>
            </a:pPr>
            <a:r>
              <a:rPr lang="en-US" sz="1550" dirty="0">
                <a:solidFill>
                  <a:srgbClr val="E0D6DE"/>
                </a:solidFill>
                <a:latin typeface="Noto Sans TC" pitchFamily="34" charset="0"/>
                <a:ea typeface="Noto Sans TC" pitchFamily="34" charset="-122"/>
                <a:cs typeface="Noto Sans TC" pitchFamily="34" charset="-120"/>
              </a:rPr>
              <a:t>Our special healthcare prediction system uses a strong set of reliable tools and programs. This makes sure it works well and can grow as needed.</a:t>
            </a:r>
            <a:endParaRPr lang="en-US" sz="1550"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1991" y="2254448"/>
            <a:ext cx="494228" cy="494228"/>
          </a:xfrm>
          <a:prstGeom prst="rect">
            <a:avLst/>
          </a:prstGeom>
        </p:spPr>
      </p:pic>
      <p:sp>
        <p:nvSpPr>
          <p:cNvPr id="5" name="Text 2"/>
          <p:cNvSpPr/>
          <p:nvPr/>
        </p:nvSpPr>
        <p:spPr>
          <a:xfrm>
            <a:off x="1433274" y="2371844"/>
            <a:ext cx="2471380" cy="308967"/>
          </a:xfrm>
          <a:prstGeom prst="rect">
            <a:avLst/>
          </a:prstGeom>
          <a:noFill/>
          <a:ln/>
        </p:spPr>
        <p:txBody>
          <a:bodyPr wrap="none" lIns="0" tIns="0" rIns="0" bIns="0" rtlCol="0" anchor="t"/>
          <a:lstStyle/>
          <a:p>
            <a:pPr marL="0" indent="0" algn="l">
              <a:lnSpc>
                <a:spcPts val="2400"/>
              </a:lnSpc>
              <a:buNone/>
            </a:pPr>
            <a:r>
              <a:rPr lang="en-US" sz="1900" dirty="0">
                <a:solidFill>
                  <a:srgbClr val="E0D6DE"/>
                </a:solidFill>
                <a:latin typeface="Sora Medium" pitchFamily="34" charset="0"/>
                <a:ea typeface="Sora Medium" pitchFamily="34" charset="-122"/>
                <a:cs typeface="Sora Medium" pitchFamily="34" charset="-120"/>
              </a:rPr>
              <a:t>Python</a:t>
            </a:r>
            <a:endParaRPr lang="en-US" sz="1900" dirty="0"/>
          </a:p>
        </p:txBody>
      </p:sp>
      <p:sp>
        <p:nvSpPr>
          <p:cNvPr id="6" name="Text 3"/>
          <p:cNvSpPr/>
          <p:nvPr/>
        </p:nvSpPr>
        <p:spPr>
          <a:xfrm>
            <a:off x="1433274" y="2799398"/>
            <a:ext cx="5758339" cy="632698"/>
          </a:xfrm>
          <a:prstGeom prst="rect">
            <a:avLst/>
          </a:prstGeom>
          <a:noFill/>
          <a:ln/>
        </p:spPr>
        <p:txBody>
          <a:bodyPr wrap="square" lIns="0" tIns="0" rIns="0" bIns="0" rtlCol="0" anchor="t"/>
          <a:lstStyle/>
          <a:p>
            <a:pPr marL="0" indent="0" algn="l">
              <a:lnSpc>
                <a:spcPts val="2450"/>
              </a:lnSpc>
              <a:buNone/>
            </a:pPr>
            <a:r>
              <a:rPr lang="en-US" sz="1550" dirty="0">
                <a:solidFill>
                  <a:srgbClr val="E0D6DE"/>
                </a:solidFill>
                <a:latin typeface="Noto Sans TC" pitchFamily="34" charset="0"/>
                <a:ea typeface="Noto Sans TC" pitchFamily="34" charset="-122"/>
                <a:cs typeface="Noto Sans TC" pitchFamily="34" charset="-120"/>
              </a:rPr>
              <a:t>This is our main computer language. We use it to build and run all parts of the system.</a:t>
            </a:r>
            <a:endParaRPr lang="en-US" sz="1550" dirty="0"/>
          </a:p>
        </p:txBody>
      </p:sp>
      <p:pic>
        <p:nvPicPr>
          <p:cNvPr id="7"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38668" y="2254448"/>
            <a:ext cx="494228" cy="494228"/>
          </a:xfrm>
          <a:prstGeom prst="rect">
            <a:avLst/>
          </a:prstGeom>
        </p:spPr>
      </p:pic>
      <p:sp>
        <p:nvSpPr>
          <p:cNvPr id="8" name="Text 4"/>
          <p:cNvSpPr/>
          <p:nvPr/>
        </p:nvSpPr>
        <p:spPr>
          <a:xfrm>
            <a:off x="8179951" y="2371844"/>
            <a:ext cx="2471380" cy="308967"/>
          </a:xfrm>
          <a:prstGeom prst="rect">
            <a:avLst/>
          </a:prstGeom>
          <a:noFill/>
          <a:ln/>
        </p:spPr>
        <p:txBody>
          <a:bodyPr wrap="none" lIns="0" tIns="0" rIns="0" bIns="0" rtlCol="0" anchor="t"/>
          <a:lstStyle/>
          <a:p>
            <a:pPr marL="0" indent="0" algn="l">
              <a:lnSpc>
                <a:spcPts val="2400"/>
              </a:lnSpc>
              <a:buNone/>
            </a:pPr>
            <a:r>
              <a:rPr lang="en-US" sz="1900" dirty="0">
                <a:solidFill>
                  <a:srgbClr val="E0D6DE"/>
                </a:solidFill>
                <a:latin typeface="Sora Medium" pitchFamily="34" charset="0"/>
                <a:ea typeface="Sora Medium" pitchFamily="34" charset="-122"/>
                <a:cs typeface="Sora Medium" pitchFamily="34" charset="-120"/>
              </a:rPr>
              <a:t>Flower (FLWR)</a:t>
            </a:r>
            <a:endParaRPr lang="en-US" sz="1900" dirty="0"/>
          </a:p>
        </p:txBody>
      </p:sp>
      <p:sp>
        <p:nvSpPr>
          <p:cNvPr id="9" name="Text 5"/>
          <p:cNvSpPr/>
          <p:nvPr/>
        </p:nvSpPr>
        <p:spPr>
          <a:xfrm>
            <a:off x="8179951" y="2799398"/>
            <a:ext cx="5758458" cy="949047"/>
          </a:xfrm>
          <a:prstGeom prst="rect">
            <a:avLst/>
          </a:prstGeom>
          <a:noFill/>
          <a:ln/>
        </p:spPr>
        <p:txBody>
          <a:bodyPr wrap="square" lIns="0" tIns="0" rIns="0" bIns="0" rtlCol="0" anchor="t"/>
          <a:lstStyle/>
          <a:p>
            <a:pPr marL="0" indent="0" algn="l">
              <a:lnSpc>
                <a:spcPts val="2450"/>
              </a:lnSpc>
              <a:buNone/>
            </a:pPr>
            <a:r>
              <a:rPr lang="en-US" sz="1550" dirty="0">
                <a:solidFill>
                  <a:srgbClr val="E0D6DE"/>
                </a:solidFill>
                <a:latin typeface="Noto Sans TC" pitchFamily="34" charset="0"/>
                <a:ea typeface="Noto Sans TC" pitchFamily="34" charset="-122"/>
                <a:cs typeface="Noto Sans TC" pitchFamily="34" charset="-120"/>
              </a:rPr>
              <a:t>This is our main system for "federated learning." It helps different groups train computer models together without sharing their private patient data.</a:t>
            </a:r>
            <a:endParaRPr lang="en-US" sz="1550" dirty="0"/>
          </a:p>
        </p:txBody>
      </p:sp>
      <p:pic>
        <p:nvPicPr>
          <p:cNvPr id="1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1991" y="4143851"/>
            <a:ext cx="494228" cy="494228"/>
          </a:xfrm>
          <a:prstGeom prst="rect">
            <a:avLst/>
          </a:prstGeom>
        </p:spPr>
      </p:pic>
      <p:sp>
        <p:nvSpPr>
          <p:cNvPr id="11" name="Text 6"/>
          <p:cNvSpPr/>
          <p:nvPr/>
        </p:nvSpPr>
        <p:spPr>
          <a:xfrm>
            <a:off x="1433274" y="4261247"/>
            <a:ext cx="2471380" cy="308967"/>
          </a:xfrm>
          <a:prstGeom prst="rect">
            <a:avLst/>
          </a:prstGeom>
          <a:noFill/>
          <a:ln/>
        </p:spPr>
        <p:txBody>
          <a:bodyPr wrap="none" lIns="0" tIns="0" rIns="0" bIns="0" rtlCol="0" anchor="t"/>
          <a:lstStyle/>
          <a:p>
            <a:pPr marL="0" indent="0" algn="l">
              <a:lnSpc>
                <a:spcPts val="2400"/>
              </a:lnSpc>
              <a:buNone/>
            </a:pPr>
            <a:r>
              <a:rPr lang="en-US" sz="1900" dirty="0">
                <a:solidFill>
                  <a:srgbClr val="E0D6DE"/>
                </a:solidFill>
                <a:latin typeface="Sora Medium" pitchFamily="34" charset="0"/>
                <a:ea typeface="Sora Medium" pitchFamily="34" charset="-122"/>
                <a:cs typeface="Sora Medium" pitchFamily="34" charset="-120"/>
              </a:rPr>
              <a:t>AI Model Tools</a:t>
            </a:r>
            <a:endParaRPr lang="en-US" sz="1900" dirty="0"/>
          </a:p>
        </p:txBody>
      </p:sp>
      <p:sp>
        <p:nvSpPr>
          <p:cNvPr id="12" name="Text 7"/>
          <p:cNvSpPr/>
          <p:nvPr/>
        </p:nvSpPr>
        <p:spPr>
          <a:xfrm>
            <a:off x="1433274" y="4688800"/>
            <a:ext cx="5758339" cy="949047"/>
          </a:xfrm>
          <a:prstGeom prst="rect">
            <a:avLst/>
          </a:prstGeom>
          <a:noFill/>
          <a:ln/>
        </p:spPr>
        <p:txBody>
          <a:bodyPr wrap="square" lIns="0" tIns="0" rIns="0" bIns="0" rtlCol="0" anchor="t"/>
          <a:lstStyle/>
          <a:p>
            <a:pPr marL="0" indent="0" algn="l">
              <a:lnSpc>
                <a:spcPts val="2450"/>
              </a:lnSpc>
              <a:buNone/>
            </a:pPr>
            <a:r>
              <a:rPr lang="en-US" sz="1550" dirty="0">
                <a:solidFill>
                  <a:srgbClr val="E0D6DE"/>
                </a:solidFill>
                <a:latin typeface="Noto Sans TC" pitchFamily="34" charset="0"/>
                <a:ea typeface="Noto Sans TC" pitchFamily="34" charset="-122"/>
                <a:cs typeface="Noto Sans TC" pitchFamily="34" charset="-120"/>
              </a:rPr>
              <a:t>We use Scikit-learn and PyTorch to create our AI models and give them smart learning features, like those found in advanced "neural networks."</a:t>
            </a:r>
            <a:endParaRPr lang="en-US" sz="1550" dirty="0"/>
          </a:p>
        </p:txBody>
      </p:sp>
      <p:pic>
        <p:nvPicPr>
          <p:cNvPr id="13"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38668" y="4143851"/>
            <a:ext cx="494228" cy="494228"/>
          </a:xfrm>
          <a:prstGeom prst="rect">
            <a:avLst/>
          </a:prstGeom>
        </p:spPr>
      </p:pic>
      <p:sp>
        <p:nvSpPr>
          <p:cNvPr id="14" name="Text 8"/>
          <p:cNvSpPr/>
          <p:nvPr/>
        </p:nvSpPr>
        <p:spPr>
          <a:xfrm>
            <a:off x="8179951" y="4261247"/>
            <a:ext cx="2471380" cy="308967"/>
          </a:xfrm>
          <a:prstGeom prst="rect">
            <a:avLst/>
          </a:prstGeom>
          <a:noFill/>
          <a:ln/>
        </p:spPr>
        <p:txBody>
          <a:bodyPr wrap="none" lIns="0" tIns="0" rIns="0" bIns="0" rtlCol="0" anchor="t"/>
          <a:lstStyle/>
          <a:p>
            <a:pPr marL="0" indent="0" algn="l">
              <a:lnSpc>
                <a:spcPts val="2400"/>
              </a:lnSpc>
              <a:buNone/>
            </a:pPr>
            <a:r>
              <a:rPr lang="en-US" sz="1900" dirty="0">
                <a:solidFill>
                  <a:srgbClr val="E0D6DE"/>
                </a:solidFill>
                <a:latin typeface="Sora Medium" pitchFamily="34" charset="0"/>
                <a:ea typeface="Sora Medium" pitchFamily="34" charset="-122"/>
                <a:cs typeface="Sora Medium" pitchFamily="34" charset="-120"/>
              </a:rPr>
              <a:t>Handling Data</a:t>
            </a:r>
            <a:endParaRPr lang="en-US" sz="1900" dirty="0"/>
          </a:p>
        </p:txBody>
      </p:sp>
      <p:sp>
        <p:nvSpPr>
          <p:cNvPr id="15" name="Text 9"/>
          <p:cNvSpPr/>
          <p:nvPr/>
        </p:nvSpPr>
        <p:spPr>
          <a:xfrm>
            <a:off x="8179951" y="4688800"/>
            <a:ext cx="5758458" cy="949047"/>
          </a:xfrm>
          <a:prstGeom prst="rect">
            <a:avLst/>
          </a:prstGeom>
          <a:noFill/>
          <a:ln/>
        </p:spPr>
        <p:txBody>
          <a:bodyPr wrap="square" lIns="0" tIns="0" rIns="0" bIns="0" rtlCol="0" anchor="t"/>
          <a:lstStyle/>
          <a:p>
            <a:pPr marL="0" indent="0" algn="l">
              <a:lnSpc>
                <a:spcPts val="2450"/>
              </a:lnSpc>
              <a:buNone/>
            </a:pPr>
            <a:r>
              <a:rPr lang="en-US" sz="1550" dirty="0">
                <a:solidFill>
                  <a:srgbClr val="E0D6DE"/>
                </a:solidFill>
                <a:latin typeface="Noto Sans TC" pitchFamily="34" charset="0"/>
                <a:ea typeface="Noto Sans TC" pitchFamily="34" charset="-122"/>
                <a:cs typeface="Noto Sans TC" pitchFamily="34" charset="-120"/>
              </a:rPr>
              <a:t>Pandas and NumPy are tools that help us manage and work with large amounts of numbers and information very quickly and easily.</a:t>
            </a:r>
            <a:endParaRPr lang="en-US" sz="1550" dirty="0"/>
          </a:p>
        </p:txBody>
      </p:sp>
      <p:pic>
        <p:nvPicPr>
          <p:cNvPr id="16"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1991" y="6033254"/>
            <a:ext cx="494228" cy="494228"/>
          </a:xfrm>
          <a:prstGeom prst="rect">
            <a:avLst/>
          </a:prstGeom>
        </p:spPr>
      </p:pic>
      <p:sp>
        <p:nvSpPr>
          <p:cNvPr id="17" name="Text 10"/>
          <p:cNvSpPr/>
          <p:nvPr/>
        </p:nvSpPr>
        <p:spPr>
          <a:xfrm>
            <a:off x="1433274" y="6150650"/>
            <a:ext cx="2471380" cy="308967"/>
          </a:xfrm>
          <a:prstGeom prst="rect">
            <a:avLst/>
          </a:prstGeom>
          <a:noFill/>
          <a:ln/>
        </p:spPr>
        <p:txBody>
          <a:bodyPr wrap="none" lIns="0" tIns="0" rIns="0" bIns="0" rtlCol="0" anchor="t"/>
          <a:lstStyle/>
          <a:p>
            <a:pPr marL="0" indent="0" algn="l">
              <a:lnSpc>
                <a:spcPts val="2400"/>
              </a:lnSpc>
              <a:buNone/>
            </a:pPr>
            <a:r>
              <a:rPr lang="en-US" sz="1900" dirty="0">
                <a:solidFill>
                  <a:srgbClr val="E0D6DE"/>
                </a:solidFill>
                <a:latin typeface="Sora Medium" pitchFamily="34" charset="0"/>
                <a:ea typeface="Sora Medium" pitchFamily="34" charset="-122"/>
                <a:cs typeface="Sora Medium" pitchFamily="34" charset="-120"/>
              </a:rPr>
              <a:t>Data Format</a:t>
            </a:r>
            <a:endParaRPr lang="en-US" sz="1900" dirty="0"/>
          </a:p>
        </p:txBody>
      </p:sp>
      <p:sp>
        <p:nvSpPr>
          <p:cNvPr id="18" name="Text 11"/>
          <p:cNvSpPr/>
          <p:nvPr/>
        </p:nvSpPr>
        <p:spPr>
          <a:xfrm>
            <a:off x="1433274" y="6578203"/>
            <a:ext cx="5758339" cy="632698"/>
          </a:xfrm>
          <a:prstGeom prst="rect">
            <a:avLst/>
          </a:prstGeom>
          <a:noFill/>
          <a:ln/>
        </p:spPr>
        <p:txBody>
          <a:bodyPr wrap="square" lIns="0" tIns="0" rIns="0" bIns="0" rtlCol="0" anchor="t"/>
          <a:lstStyle/>
          <a:p>
            <a:pPr marL="0" indent="0" algn="l">
              <a:lnSpc>
                <a:spcPts val="2450"/>
              </a:lnSpc>
              <a:buNone/>
            </a:pPr>
            <a:r>
              <a:rPr lang="en-US" sz="1550" dirty="0">
                <a:solidFill>
                  <a:srgbClr val="E0D6DE"/>
                </a:solidFill>
                <a:latin typeface="Noto Sans TC" pitchFamily="34" charset="0"/>
                <a:ea typeface="Noto Sans TC" pitchFamily="34" charset="-122"/>
                <a:cs typeface="Noto Sans TC" pitchFamily="34" charset="-120"/>
              </a:rPr>
              <a:t>We often use simple CSV files to easily exchange and share structured data when it's appropriate.</a:t>
            </a:r>
            <a:endParaRPr lang="en-US" sz="1550" dirty="0"/>
          </a:p>
        </p:txBody>
      </p:sp>
      <p:pic>
        <p:nvPicPr>
          <p:cNvPr id="19" name="Image 5"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38668" y="6033254"/>
            <a:ext cx="494228" cy="494228"/>
          </a:xfrm>
          <a:prstGeom prst="rect">
            <a:avLst/>
          </a:prstGeom>
        </p:spPr>
      </p:pic>
      <p:sp>
        <p:nvSpPr>
          <p:cNvPr id="20" name="Text 12"/>
          <p:cNvSpPr/>
          <p:nvPr/>
        </p:nvSpPr>
        <p:spPr>
          <a:xfrm>
            <a:off x="8179951" y="6150650"/>
            <a:ext cx="2471380" cy="308967"/>
          </a:xfrm>
          <a:prstGeom prst="rect">
            <a:avLst/>
          </a:prstGeom>
          <a:noFill/>
          <a:ln/>
        </p:spPr>
        <p:txBody>
          <a:bodyPr wrap="none" lIns="0" tIns="0" rIns="0" bIns="0" rtlCol="0" anchor="t"/>
          <a:lstStyle/>
          <a:p>
            <a:pPr marL="0" indent="0" algn="l">
              <a:lnSpc>
                <a:spcPts val="2400"/>
              </a:lnSpc>
              <a:buNone/>
            </a:pPr>
            <a:r>
              <a:rPr lang="en-US" sz="1900" dirty="0">
                <a:solidFill>
                  <a:srgbClr val="E0D6DE"/>
                </a:solidFill>
                <a:latin typeface="Sora Medium" pitchFamily="34" charset="0"/>
                <a:ea typeface="Sora Medium" pitchFamily="34" charset="-122"/>
                <a:cs typeface="Sora Medium" pitchFamily="34" charset="-120"/>
              </a:rPr>
              <a:t>Tracking Changes</a:t>
            </a:r>
            <a:endParaRPr lang="en-US" sz="1900" dirty="0"/>
          </a:p>
        </p:txBody>
      </p:sp>
      <p:sp>
        <p:nvSpPr>
          <p:cNvPr id="21" name="Text 13"/>
          <p:cNvSpPr/>
          <p:nvPr/>
        </p:nvSpPr>
        <p:spPr>
          <a:xfrm>
            <a:off x="8179951" y="6578203"/>
            <a:ext cx="5758458" cy="949047"/>
          </a:xfrm>
          <a:prstGeom prst="rect">
            <a:avLst/>
          </a:prstGeom>
          <a:noFill/>
          <a:ln/>
        </p:spPr>
        <p:txBody>
          <a:bodyPr wrap="square" lIns="0" tIns="0" rIns="0" bIns="0" rtlCol="0" anchor="t"/>
          <a:lstStyle/>
          <a:p>
            <a:pPr marL="0" indent="0" algn="l">
              <a:lnSpc>
                <a:spcPts val="2450"/>
              </a:lnSpc>
              <a:buNone/>
            </a:pPr>
            <a:r>
              <a:rPr lang="en-US" sz="1550" dirty="0">
                <a:solidFill>
                  <a:srgbClr val="E0D6DE"/>
                </a:solidFill>
                <a:latin typeface="Noto Sans TC" pitchFamily="34" charset="0"/>
                <a:ea typeface="Noto Sans TC" pitchFamily="34" charset="-122"/>
                <a:cs typeface="Noto Sans TC" pitchFamily="34" charset="-120"/>
              </a:rPr>
              <a:t>GitHub helps our team work together, keep track of all the code, and manage different versions of our software as we develop it.</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82573" y="458391"/>
            <a:ext cx="9196745" cy="520303"/>
          </a:xfrm>
          <a:prstGeom prst="rect">
            <a:avLst/>
          </a:prstGeom>
          <a:noFill/>
          <a:ln/>
        </p:spPr>
        <p:txBody>
          <a:bodyPr wrap="none" lIns="0" tIns="0" rIns="0" bIns="0" rtlCol="0" anchor="t"/>
          <a:lstStyle/>
          <a:p>
            <a:pPr marL="0" indent="0" algn="l">
              <a:lnSpc>
                <a:spcPts val="4050"/>
              </a:lnSpc>
              <a:buNone/>
            </a:pPr>
            <a:r>
              <a:rPr lang="en-US" sz="3250" dirty="0">
                <a:solidFill>
                  <a:srgbClr val="97B8FF"/>
                </a:solidFill>
                <a:latin typeface="Sora Medium" pitchFamily="34" charset="0"/>
                <a:ea typeface="Sora Medium" pitchFamily="34" charset="-122"/>
                <a:cs typeface="Sora Medium" pitchFamily="34" charset="-120"/>
              </a:rPr>
              <a:t>Key Features: A Secure and Collaborative AI</a:t>
            </a:r>
            <a:endParaRPr lang="en-US" sz="3250" dirty="0"/>
          </a:p>
        </p:txBody>
      </p:sp>
      <p:sp>
        <p:nvSpPr>
          <p:cNvPr id="3" name="Text 1"/>
          <p:cNvSpPr/>
          <p:nvPr/>
        </p:nvSpPr>
        <p:spPr>
          <a:xfrm>
            <a:off x="582573" y="1311593"/>
            <a:ext cx="13465254" cy="266224"/>
          </a:xfrm>
          <a:prstGeom prst="rect">
            <a:avLst/>
          </a:prstGeom>
          <a:noFill/>
          <a:ln/>
        </p:spPr>
        <p:txBody>
          <a:bodyPr wrap="none" lIns="0" tIns="0" rIns="0" bIns="0" rtlCol="0" anchor="t"/>
          <a:lstStyle/>
          <a:p>
            <a:pPr marL="0" indent="0" algn="l">
              <a:lnSpc>
                <a:spcPts val="2050"/>
              </a:lnSpc>
              <a:buNone/>
            </a:pPr>
            <a:r>
              <a:rPr lang="en-US" sz="1300" dirty="0">
                <a:solidFill>
                  <a:srgbClr val="E0D6DE"/>
                </a:solidFill>
                <a:latin typeface="Noto Sans TC" pitchFamily="34" charset="0"/>
                <a:ea typeface="Noto Sans TC" pitchFamily="34" charset="-122"/>
                <a:cs typeface="Noto Sans TC" pitchFamily="34" charset="-120"/>
              </a:rPr>
              <a:t>Our healthcare AI system has many features that will change how we use AI in healthcare, while keeping patient information safe.</a:t>
            </a:r>
            <a:endParaRPr lang="en-US" sz="1300" dirty="0"/>
          </a:p>
        </p:txBody>
      </p:sp>
      <p:sp>
        <p:nvSpPr>
          <p:cNvPr id="4" name="Shape 2"/>
          <p:cNvSpPr/>
          <p:nvPr/>
        </p:nvSpPr>
        <p:spPr>
          <a:xfrm>
            <a:off x="582573" y="1765102"/>
            <a:ext cx="6649403" cy="1891070"/>
          </a:xfrm>
          <a:prstGeom prst="roundRect">
            <a:avLst>
              <a:gd name="adj" fmla="val 1320"/>
            </a:avLst>
          </a:prstGeom>
          <a:solidFill>
            <a:srgbClr val="26262B"/>
          </a:solidFill>
          <a:ln/>
        </p:spPr>
      </p:sp>
      <p:pic>
        <p:nvPicPr>
          <p:cNvPr id="5" name="Image 0" descr="preencoded.png"/>
          <p:cNvPicPr>
            <a:picLocks noChangeAspect="1"/>
          </p:cNvPicPr>
          <p:nvPr/>
        </p:nvPicPr>
        <p:blipFill>
          <a:blip r:embed="rId3"/>
          <a:stretch>
            <a:fillRect/>
          </a:stretch>
        </p:blipFill>
        <p:spPr>
          <a:xfrm>
            <a:off x="749022" y="1931551"/>
            <a:ext cx="499348" cy="499348"/>
          </a:xfrm>
          <a:prstGeom prst="rect">
            <a:avLst/>
          </a:prstGeom>
        </p:spPr>
      </p:pic>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6301" y="2068830"/>
            <a:ext cx="224671" cy="224671"/>
          </a:xfrm>
          <a:prstGeom prst="rect">
            <a:avLst/>
          </a:prstGeom>
        </p:spPr>
      </p:pic>
      <p:sp>
        <p:nvSpPr>
          <p:cNvPr id="7" name="Text 3"/>
          <p:cNvSpPr/>
          <p:nvPr/>
        </p:nvSpPr>
        <p:spPr>
          <a:xfrm>
            <a:off x="749022" y="2597348"/>
            <a:ext cx="2080855" cy="260152"/>
          </a:xfrm>
          <a:prstGeom prst="rect">
            <a:avLst/>
          </a:prstGeom>
          <a:noFill/>
          <a:ln/>
        </p:spPr>
        <p:txBody>
          <a:bodyPr wrap="none" lIns="0" tIns="0" rIns="0" bIns="0" rtlCol="0" anchor="t"/>
          <a:lstStyle/>
          <a:p>
            <a:pPr marL="0" indent="0" algn="l">
              <a:lnSpc>
                <a:spcPts val="2000"/>
              </a:lnSpc>
              <a:buNone/>
            </a:pPr>
            <a:r>
              <a:rPr lang="en-US" sz="1600" dirty="0">
                <a:solidFill>
                  <a:srgbClr val="E0D6DE"/>
                </a:solidFill>
                <a:latin typeface="Sora Medium" pitchFamily="34" charset="0"/>
                <a:ea typeface="Sora Medium" pitchFamily="34" charset="-122"/>
                <a:cs typeface="Sora Medium" pitchFamily="34" charset="-120"/>
              </a:rPr>
              <a:t>Keeps data private</a:t>
            </a:r>
            <a:endParaRPr lang="en-US" sz="1600" dirty="0"/>
          </a:p>
        </p:txBody>
      </p:sp>
      <p:sp>
        <p:nvSpPr>
          <p:cNvPr id="8" name="Text 4"/>
          <p:cNvSpPr/>
          <p:nvPr/>
        </p:nvSpPr>
        <p:spPr>
          <a:xfrm>
            <a:off x="749022" y="2957274"/>
            <a:ext cx="6316504" cy="532448"/>
          </a:xfrm>
          <a:prstGeom prst="rect">
            <a:avLst/>
          </a:prstGeom>
          <a:noFill/>
          <a:ln/>
        </p:spPr>
        <p:txBody>
          <a:bodyPr wrap="square" lIns="0" tIns="0" rIns="0" bIns="0" rtlCol="0" anchor="t"/>
          <a:lstStyle/>
          <a:p>
            <a:pPr marL="0" indent="0" algn="l">
              <a:lnSpc>
                <a:spcPts val="2050"/>
              </a:lnSpc>
              <a:buNone/>
            </a:pPr>
            <a:r>
              <a:rPr lang="en-US" sz="1300" dirty="0">
                <a:solidFill>
                  <a:srgbClr val="E0D6DE"/>
                </a:solidFill>
                <a:latin typeface="Noto Sans TC" pitchFamily="34" charset="0"/>
                <a:ea typeface="Noto Sans TC" pitchFamily="34" charset="-122"/>
                <a:cs typeface="Noto Sans TC" pitchFamily="34" charset="-120"/>
              </a:rPr>
              <a:t>Ensures private patient information stays locked up and only on each hospital's computers.</a:t>
            </a:r>
            <a:endParaRPr lang="en-US" sz="1300" dirty="0"/>
          </a:p>
        </p:txBody>
      </p:sp>
      <p:sp>
        <p:nvSpPr>
          <p:cNvPr id="9" name="Shape 5"/>
          <p:cNvSpPr/>
          <p:nvPr/>
        </p:nvSpPr>
        <p:spPr>
          <a:xfrm>
            <a:off x="7398425" y="1765102"/>
            <a:ext cx="6649403" cy="1891070"/>
          </a:xfrm>
          <a:prstGeom prst="roundRect">
            <a:avLst>
              <a:gd name="adj" fmla="val 1320"/>
            </a:avLst>
          </a:prstGeom>
          <a:solidFill>
            <a:srgbClr val="26262B"/>
          </a:solidFill>
          <a:ln/>
        </p:spPr>
      </p:sp>
      <p:pic>
        <p:nvPicPr>
          <p:cNvPr id="10" name="Image 2" descr="preencoded.png"/>
          <p:cNvPicPr>
            <a:picLocks noChangeAspect="1"/>
          </p:cNvPicPr>
          <p:nvPr/>
        </p:nvPicPr>
        <p:blipFill>
          <a:blip r:embed="rId6"/>
          <a:stretch>
            <a:fillRect/>
          </a:stretch>
        </p:blipFill>
        <p:spPr>
          <a:xfrm>
            <a:off x="7564874" y="1931551"/>
            <a:ext cx="499348" cy="499348"/>
          </a:xfrm>
          <a:prstGeom prst="rect">
            <a:avLst/>
          </a:prstGeom>
        </p:spPr>
      </p:pic>
      <p:pic>
        <p:nvPicPr>
          <p:cNvPr id="11"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02153" y="2068830"/>
            <a:ext cx="224671" cy="224671"/>
          </a:xfrm>
          <a:prstGeom prst="rect">
            <a:avLst/>
          </a:prstGeom>
        </p:spPr>
      </p:pic>
      <p:sp>
        <p:nvSpPr>
          <p:cNvPr id="12" name="Text 6"/>
          <p:cNvSpPr/>
          <p:nvPr/>
        </p:nvSpPr>
        <p:spPr>
          <a:xfrm>
            <a:off x="7564874" y="2597348"/>
            <a:ext cx="2474833" cy="260152"/>
          </a:xfrm>
          <a:prstGeom prst="rect">
            <a:avLst/>
          </a:prstGeom>
          <a:noFill/>
          <a:ln/>
        </p:spPr>
        <p:txBody>
          <a:bodyPr wrap="none" lIns="0" tIns="0" rIns="0" bIns="0" rtlCol="0" anchor="t"/>
          <a:lstStyle/>
          <a:p>
            <a:pPr marL="0" indent="0" algn="l">
              <a:lnSpc>
                <a:spcPts val="2000"/>
              </a:lnSpc>
              <a:buNone/>
            </a:pPr>
            <a:r>
              <a:rPr lang="en-US" sz="1600" dirty="0">
                <a:solidFill>
                  <a:srgbClr val="E0D6DE"/>
                </a:solidFill>
                <a:latin typeface="Sora Medium" pitchFamily="34" charset="0"/>
                <a:ea typeface="Sora Medium" pitchFamily="34" charset="-122"/>
                <a:cs typeface="Sora Medium" pitchFamily="34" charset="-120"/>
              </a:rPr>
              <a:t>Many hospitals can join</a:t>
            </a:r>
            <a:endParaRPr lang="en-US" sz="1600" dirty="0"/>
          </a:p>
        </p:txBody>
      </p:sp>
      <p:sp>
        <p:nvSpPr>
          <p:cNvPr id="13" name="Text 7"/>
          <p:cNvSpPr/>
          <p:nvPr/>
        </p:nvSpPr>
        <p:spPr>
          <a:xfrm>
            <a:off x="7564874" y="2957274"/>
            <a:ext cx="6316504" cy="266224"/>
          </a:xfrm>
          <a:prstGeom prst="rect">
            <a:avLst/>
          </a:prstGeom>
          <a:noFill/>
          <a:ln/>
        </p:spPr>
        <p:txBody>
          <a:bodyPr wrap="none" lIns="0" tIns="0" rIns="0" bIns="0" rtlCol="0" anchor="t"/>
          <a:lstStyle/>
          <a:p>
            <a:pPr marL="0" indent="0" algn="l">
              <a:lnSpc>
                <a:spcPts val="2050"/>
              </a:lnSpc>
              <a:buNone/>
            </a:pPr>
            <a:r>
              <a:rPr lang="en-US" sz="1300" dirty="0">
                <a:solidFill>
                  <a:srgbClr val="E0D6DE"/>
                </a:solidFill>
                <a:latin typeface="Noto Sans TC" pitchFamily="34" charset="0"/>
                <a:ea typeface="Noto Sans TC" pitchFamily="34" charset="-122"/>
                <a:cs typeface="Noto Sans TC" pitchFamily="34" charset="-120"/>
              </a:rPr>
              <a:t>Lets many different hospitals work together easily on improving AI.</a:t>
            </a:r>
            <a:endParaRPr lang="en-US" sz="1300" dirty="0"/>
          </a:p>
        </p:txBody>
      </p:sp>
      <p:sp>
        <p:nvSpPr>
          <p:cNvPr id="14" name="Shape 8"/>
          <p:cNvSpPr/>
          <p:nvPr/>
        </p:nvSpPr>
        <p:spPr>
          <a:xfrm>
            <a:off x="582573" y="3822621"/>
            <a:ext cx="6649403" cy="1891070"/>
          </a:xfrm>
          <a:prstGeom prst="roundRect">
            <a:avLst>
              <a:gd name="adj" fmla="val 1320"/>
            </a:avLst>
          </a:prstGeom>
          <a:solidFill>
            <a:srgbClr val="26262B"/>
          </a:solidFill>
          <a:ln/>
        </p:spPr>
      </p:sp>
      <p:pic>
        <p:nvPicPr>
          <p:cNvPr id="15" name="Image 4" descr="preencoded.png"/>
          <p:cNvPicPr>
            <a:picLocks noChangeAspect="1"/>
          </p:cNvPicPr>
          <p:nvPr/>
        </p:nvPicPr>
        <p:blipFill>
          <a:blip r:embed="rId9"/>
          <a:stretch>
            <a:fillRect/>
          </a:stretch>
        </p:blipFill>
        <p:spPr>
          <a:xfrm>
            <a:off x="749022" y="3989070"/>
            <a:ext cx="499348" cy="499348"/>
          </a:xfrm>
          <a:prstGeom prst="rect">
            <a:avLst/>
          </a:prstGeom>
        </p:spPr>
      </p:pic>
      <p:pic>
        <p:nvPicPr>
          <p:cNvPr id="16" name="Image 5"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6301" y="4126349"/>
            <a:ext cx="224671" cy="224671"/>
          </a:xfrm>
          <a:prstGeom prst="rect">
            <a:avLst/>
          </a:prstGeom>
        </p:spPr>
      </p:pic>
      <p:sp>
        <p:nvSpPr>
          <p:cNvPr id="17" name="Text 9"/>
          <p:cNvSpPr/>
          <p:nvPr/>
        </p:nvSpPr>
        <p:spPr>
          <a:xfrm>
            <a:off x="749022" y="4654868"/>
            <a:ext cx="2080855" cy="260152"/>
          </a:xfrm>
          <a:prstGeom prst="rect">
            <a:avLst/>
          </a:prstGeom>
          <a:noFill/>
          <a:ln/>
        </p:spPr>
        <p:txBody>
          <a:bodyPr wrap="none" lIns="0" tIns="0" rIns="0" bIns="0" rtlCol="0" anchor="t"/>
          <a:lstStyle/>
          <a:p>
            <a:pPr marL="0" indent="0" algn="l">
              <a:lnSpc>
                <a:spcPts val="2000"/>
              </a:lnSpc>
              <a:buNone/>
            </a:pPr>
            <a:r>
              <a:rPr lang="en-US" sz="1600" dirty="0">
                <a:solidFill>
                  <a:srgbClr val="E0D6DE"/>
                </a:solidFill>
                <a:latin typeface="Sora Medium" pitchFamily="34" charset="0"/>
                <a:ea typeface="Sora Medium" pitchFamily="34" charset="-122"/>
                <a:cs typeface="Sora Medium" pitchFamily="34" charset="-120"/>
              </a:rPr>
              <a:t>No data sharing</a:t>
            </a:r>
            <a:endParaRPr lang="en-US" sz="1600" dirty="0"/>
          </a:p>
        </p:txBody>
      </p:sp>
      <p:sp>
        <p:nvSpPr>
          <p:cNvPr id="18" name="Text 10"/>
          <p:cNvSpPr/>
          <p:nvPr/>
        </p:nvSpPr>
        <p:spPr>
          <a:xfrm>
            <a:off x="749022" y="5014793"/>
            <a:ext cx="6316504" cy="532448"/>
          </a:xfrm>
          <a:prstGeom prst="rect">
            <a:avLst/>
          </a:prstGeom>
          <a:noFill/>
          <a:ln/>
        </p:spPr>
        <p:txBody>
          <a:bodyPr wrap="square" lIns="0" tIns="0" rIns="0" bIns="0" rtlCol="0" anchor="t"/>
          <a:lstStyle/>
          <a:p>
            <a:pPr marL="0" indent="0" algn="l">
              <a:lnSpc>
                <a:spcPts val="2050"/>
              </a:lnSpc>
              <a:buNone/>
            </a:pPr>
            <a:r>
              <a:rPr lang="en-US" sz="1300" dirty="0">
                <a:solidFill>
                  <a:srgbClr val="E0D6DE"/>
                </a:solidFill>
                <a:latin typeface="Noto Sans TC" pitchFamily="34" charset="0"/>
                <a:ea typeface="Noto Sans TC" pitchFamily="34" charset="-122"/>
                <a:cs typeface="Noto Sans TC" pitchFamily="34" charset="-120"/>
              </a:rPr>
              <a:t>No need to move patient data around, which makes it much safer and lowers security risks.</a:t>
            </a:r>
            <a:endParaRPr lang="en-US" sz="1300" dirty="0"/>
          </a:p>
        </p:txBody>
      </p:sp>
      <p:sp>
        <p:nvSpPr>
          <p:cNvPr id="19" name="Shape 11"/>
          <p:cNvSpPr/>
          <p:nvPr/>
        </p:nvSpPr>
        <p:spPr>
          <a:xfrm>
            <a:off x="7398425" y="3822621"/>
            <a:ext cx="6649403" cy="1891070"/>
          </a:xfrm>
          <a:prstGeom prst="roundRect">
            <a:avLst>
              <a:gd name="adj" fmla="val 1320"/>
            </a:avLst>
          </a:prstGeom>
          <a:solidFill>
            <a:srgbClr val="26262B"/>
          </a:solidFill>
          <a:ln/>
        </p:spPr>
      </p:sp>
      <p:pic>
        <p:nvPicPr>
          <p:cNvPr id="20" name="Image 6" descr="preencoded.png"/>
          <p:cNvPicPr>
            <a:picLocks noChangeAspect="1"/>
          </p:cNvPicPr>
          <p:nvPr/>
        </p:nvPicPr>
        <p:blipFill>
          <a:blip r:embed="rId12"/>
          <a:stretch>
            <a:fillRect/>
          </a:stretch>
        </p:blipFill>
        <p:spPr>
          <a:xfrm>
            <a:off x="7564874" y="3989070"/>
            <a:ext cx="499348" cy="499348"/>
          </a:xfrm>
          <a:prstGeom prst="rect">
            <a:avLst/>
          </a:prstGeom>
        </p:spPr>
      </p:pic>
      <p:pic>
        <p:nvPicPr>
          <p:cNvPr id="21" name="Image 7"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02153" y="4126349"/>
            <a:ext cx="224671" cy="224671"/>
          </a:xfrm>
          <a:prstGeom prst="rect">
            <a:avLst/>
          </a:prstGeom>
        </p:spPr>
      </p:pic>
      <p:sp>
        <p:nvSpPr>
          <p:cNvPr id="22" name="Text 12"/>
          <p:cNvSpPr/>
          <p:nvPr/>
        </p:nvSpPr>
        <p:spPr>
          <a:xfrm>
            <a:off x="7564874" y="4654868"/>
            <a:ext cx="2807851" cy="260152"/>
          </a:xfrm>
          <a:prstGeom prst="rect">
            <a:avLst/>
          </a:prstGeom>
          <a:noFill/>
          <a:ln/>
        </p:spPr>
        <p:txBody>
          <a:bodyPr wrap="none" lIns="0" tIns="0" rIns="0" bIns="0" rtlCol="0" anchor="t"/>
          <a:lstStyle/>
          <a:p>
            <a:pPr marL="0" indent="0" algn="l">
              <a:lnSpc>
                <a:spcPts val="2000"/>
              </a:lnSpc>
              <a:buNone/>
            </a:pPr>
            <a:r>
              <a:rPr lang="en-US" sz="1600" dirty="0">
                <a:solidFill>
                  <a:srgbClr val="E0D6DE"/>
                </a:solidFill>
                <a:latin typeface="Sora Medium" pitchFamily="34" charset="0"/>
                <a:ea typeface="Sora Medium" pitchFamily="34" charset="-122"/>
                <a:cs typeface="Sora Medium" pitchFamily="34" charset="-120"/>
              </a:rPr>
              <a:t>More accurate predictions</a:t>
            </a:r>
            <a:endParaRPr lang="en-US" sz="1600" dirty="0"/>
          </a:p>
        </p:txBody>
      </p:sp>
      <p:sp>
        <p:nvSpPr>
          <p:cNvPr id="23" name="Text 13"/>
          <p:cNvSpPr/>
          <p:nvPr/>
        </p:nvSpPr>
        <p:spPr>
          <a:xfrm>
            <a:off x="7564874" y="5014793"/>
            <a:ext cx="6316504" cy="532448"/>
          </a:xfrm>
          <a:prstGeom prst="rect">
            <a:avLst/>
          </a:prstGeom>
          <a:noFill/>
          <a:ln/>
        </p:spPr>
        <p:txBody>
          <a:bodyPr wrap="square" lIns="0" tIns="0" rIns="0" bIns="0" rtlCol="0" anchor="t"/>
          <a:lstStyle/>
          <a:p>
            <a:pPr marL="0" indent="0" algn="l">
              <a:lnSpc>
                <a:spcPts val="2050"/>
              </a:lnSpc>
              <a:buNone/>
            </a:pPr>
            <a:r>
              <a:rPr lang="en-US" sz="1300" dirty="0">
                <a:solidFill>
                  <a:srgbClr val="E0D6DE"/>
                </a:solidFill>
                <a:latin typeface="Noto Sans TC" pitchFamily="34" charset="0"/>
                <a:ea typeface="Noto Sans TC" pitchFamily="34" charset="-122"/>
                <a:cs typeface="Noto Sans TC" pitchFamily="34" charset="-120"/>
              </a:rPr>
              <a:t>Uses many different kinds of data from various sources to make better and more reliable predictions.</a:t>
            </a:r>
            <a:endParaRPr lang="en-US" sz="1300" dirty="0"/>
          </a:p>
        </p:txBody>
      </p:sp>
      <p:sp>
        <p:nvSpPr>
          <p:cNvPr id="24" name="Shape 14"/>
          <p:cNvSpPr/>
          <p:nvPr/>
        </p:nvSpPr>
        <p:spPr>
          <a:xfrm>
            <a:off x="582573" y="5880140"/>
            <a:ext cx="6649403" cy="1891070"/>
          </a:xfrm>
          <a:prstGeom prst="roundRect">
            <a:avLst>
              <a:gd name="adj" fmla="val 1320"/>
            </a:avLst>
          </a:prstGeom>
          <a:solidFill>
            <a:srgbClr val="26262B"/>
          </a:solidFill>
          <a:ln/>
        </p:spPr>
      </p:sp>
      <p:pic>
        <p:nvPicPr>
          <p:cNvPr id="25" name="Image 8" descr="preencoded.png"/>
          <p:cNvPicPr>
            <a:picLocks noChangeAspect="1"/>
          </p:cNvPicPr>
          <p:nvPr/>
        </p:nvPicPr>
        <p:blipFill>
          <a:blip r:embed="rId15"/>
          <a:stretch>
            <a:fillRect/>
          </a:stretch>
        </p:blipFill>
        <p:spPr>
          <a:xfrm>
            <a:off x="749022" y="6046589"/>
            <a:ext cx="499348" cy="499348"/>
          </a:xfrm>
          <a:prstGeom prst="rect">
            <a:avLst/>
          </a:prstGeom>
        </p:spPr>
      </p:pic>
      <p:pic>
        <p:nvPicPr>
          <p:cNvPr id="26" name="Image 9" descr="preencoded.png"/>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86301" y="6183868"/>
            <a:ext cx="224671" cy="224671"/>
          </a:xfrm>
          <a:prstGeom prst="rect">
            <a:avLst/>
          </a:prstGeom>
        </p:spPr>
      </p:pic>
      <p:sp>
        <p:nvSpPr>
          <p:cNvPr id="27" name="Text 15"/>
          <p:cNvSpPr/>
          <p:nvPr/>
        </p:nvSpPr>
        <p:spPr>
          <a:xfrm>
            <a:off x="749022" y="6712387"/>
            <a:ext cx="2390775" cy="260152"/>
          </a:xfrm>
          <a:prstGeom prst="rect">
            <a:avLst/>
          </a:prstGeom>
          <a:noFill/>
          <a:ln/>
        </p:spPr>
        <p:txBody>
          <a:bodyPr wrap="none" lIns="0" tIns="0" rIns="0" bIns="0" rtlCol="0" anchor="t"/>
          <a:lstStyle/>
          <a:p>
            <a:pPr marL="0" indent="0" algn="l">
              <a:lnSpc>
                <a:spcPts val="2000"/>
              </a:lnSpc>
              <a:buNone/>
            </a:pPr>
            <a:r>
              <a:rPr lang="en-US" sz="1600" dirty="0">
                <a:solidFill>
                  <a:srgbClr val="E0D6DE"/>
                </a:solidFill>
                <a:latin typeface="Sora Medium" pitchFamily="34" charset="0"/>
                <a:ea typeface="Sora Medium" pitchFamily="34" charset="-122"/>
                <a:cs typeface="Sora Medium" pitchFamily="34" charset="-120"/>
              </a:rPr>
              <a:t>Works with all AI types</a:t>
            </a:r>
            <a:endParaRPr lang="en-US" sz="1600" dirty="0"/>
          </a:p>
        </p:txBody>
      </p:sp>
      <p:sp>
        <p:nvSpPr>
          <p:cNvPr id="28" name="Text 16"/>
          <p:cNvSpPr/>
          <p:nvPr/>
        </p:nvSpPr>
        <p:spPr>
          <a:xfrm>
            <a:off x="749022" y="7072313"/>
            <a:ext cx="6316504" cy="266224"/>
          </a:xfrm>
          <a:prstGeom prst="rect">
            <a:avLst/>
          </a:prstGeom>
          <a:noFill/>
          <a:ln/>
        </p:spPr>
        <p:txBody>
          <a:bodyPr wrap="none" lIns="0" tIns="0" rIns="0" bIns="0" rtlCol="0" anchor="t"/>
          <a:lstStyle/>
          <a:p>
            <a:pPr marL="0" indent="0" algn="l">
              <a:lnSpc>
                <a:spcPts val="2050"/>
              </a:lnSpc>
              <a:buNone/>
            </a:pPr>
            <a:r>
              <a:rPr lang="en-US" sz="1300" dirty="0">
                <a:solidFill>
                  <a:srgbClr val="E0D6DE"/>
                </a:solidFill>
                <a:latin typeface="Noto Sans TC" pitchFamily="34" charset="0"/>
                <a:ea typeface="Noto Sans TC" pitchFamily="34" charset="-122"/>
                <a:cs typeface="Noto Sans TC" pitchFamily="34" charset="-120"/>
              </a:rPr>
              <a:t>Can use many kinds of AI methods, from basic ones to very smart, advanced ones.</a:t>
            </a:r>
            <a:endParaRPr lang="en-US" sz="1300" dirty="0"/>
          </a:p>
        </p:txBody>
      </p:sp>
      <p:sp>
        <p:nvSpPr>
          <p:cNvPr id="29" name="Shape 17"/>
          <p:cNvSpPr/>
          <p:nvPr/>
        </p:nvSpPr>
        <p:spPr>
          <a:xfrm>
            <a:off x="7398425" y="5880140"/>
            <a:ext cx="6649403" cy="1891070"/>
          </a:xfrm>
          <a:prstGeom prst="roundRect">
            <a:avLst>
              <a:gd name="adj" fmla="val 1320"/>
            </a:avLst>
          </a:prstGeom>
          <a:solidFill>
            <a:srgbClr val="26262B"/>
          </a:solidFill>
          <a:ln/>
        </p:spPr>
      </p:sp>
      <p:pic>
        <p:nvPicPr>
          <p:cNvPr id="30" name="Image 10" descr="preencoded.png"/>
          <p:cNvPicPr>
            <a:picLocks noChangeAspect="1"/>
          </p:cNvPicPr>
          <p:nvPr/>
        </p:nvPicPr>
        <p:blipFill>
          <a:blip r:embed="rId18"/>
          <a:stretch>
            <a:fillRect/>
          </a:stretch>
        </p:blipFill>
        <p:spPr>
          <a:xfrm>
            <a:off x="7564874" y="6046589"/>
            <a:ext cx="499348" cy="499348"/>
          </a:xfrm>
          <a:prstGeom prst="rect">
            <a:avLst/>
          </a:prstGeom>
        </p:spPr>
      </p:pic>
      <p:pic>
        <p:nvPicPr>
          <p:cNvPr id="31" name="Image 11" descr="preencoded.png"/>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702153" y="6183868"/>
            <a:ext cx="224671" cy="224671"/>
          </a:xfrm>
          <a:prstGeom prst="rect">
            <a:avLst/>
          </a:prstGeom>
        </p:spPr>
      </p:pic>
      <p:sp>
        <p:nvSpPr>
          <p:cNvPr id="32" name="Text 18"/>
          <p:cNvSpPr/>
          <p:nvPr/>
        </p:nvSpPr>
        <p:spPr>
          <a:xfrm>
            <a:off x="7564874" y="6712387"/>
            <a:ext cx="2080855" cy="260152"/>
          </a:xfrm>
          <a:prstGeom prst="rect">
            <a:avLst/>
          </a:prstGeom>
          <a:noFill/>
          <a:ln/>
        </p:spPr>
        <p:txBody>
          <a:bodyPr wrap="none" lIns="0" tIns="0" rIns="0" bIns="0" rtlCol="0" anchor="t"/>
          <a:lstStyle/>
          <a:p>
            <a:pPr marL="0" indent="0" algn="l">
              <a:lnSpc>
                <a:spcPts val="2000"/>
              </a:lnSpc>
              <a:buNone/>
            </a:pPr>
            <a:r>
              <a:rPr lang="en-US" sz="1600" dirty="0">
                <a:solidFill>
                  <a:srgbClr val="E0D6DE"/>
                </a:solidFill>
                <a:latin typeface="Sora Medium" pitchFamily="34" charset="0"/>
                <a:ea typeface="Sora Medium" pitchFamily="34" charset="-122"/>
                <a:cs typeface="Sora Medium" pitchFamily="34" charset="-120"/>
              </a:rPr>
              <a:t>Grows with needs</a:t>
            </a:r>
            <a:endParaRPr lang="en-US" sz="1600" dirty="0"/>
          </a:p>
        </p:txBody>
      </p:sp>
      <p:sp>
        <p:nvSpPr>
          <p:cNvPr id="33" name="Text 19"/>
          <p:cNvSpPr/>
          <p:nvPr/>
        </p:nvSpPr>
        <p:spPr>
          <a:xfrm>
            <a:off x="7564874" y="7072313"/>
            <a:ext cx="6316504" cy="532448"/>
          </a:xfrm>
          <a:prstGeom prst="rect">
            <a:avLst/>
          </a:prstGeom>
          <a:noFill/>
          <a:ln/>
        </p:spPr>
        <p:txBody>
          <a:bodyPr wrap="square" lIns="0" tIns="0" rIns="0" bIns="0" rtlCol="0" anchor="t"/>
          <a:lstStyle/>
          <a:p>
            <a:pPr marL="0" indent="0" algn="l">
              <a:lnSpc>
                <a:spcPts val="2050"/>
              </a:lnSpc>
              <a:buNone/>
            </a:pPr>
            <a:r>
              <a:rPr lang="en-US" sz="1300" dirty="0">
                <a:solidFill>
                  <a:srgbClr val="E0D6DE"/>
                </a:solidFill>
                <a:latin typeface="Noto Sans TC" pitchFamily="34" charset="0"/>
                <a:ea typeface="Noto Sans TC" pitchFamily="34" charset="-122"/>
                <a:cs typeface="Noto Sans TC" pitchFamily="34" charset="-120"/>
              </a:rPr>
              <a:t>Designed to easily grow and handle more hospitals and more patient data as our needs increase.</a:t>
            </a:r>
            <a:endParaRPr lang="en-US"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01028" y="609005"/>
            <a:ext cx="13428345" cy="1073229"/>
          </a:xfrm>
          <a:prstGeom prst="rect">
            <a:avLst/>
          </a:prstGeom>
          <a:noFill/>
          <a:ln/>
        </p:spPr>
        <p:txBody>
          <a:bodyPr wrap="square" lIns="0" tIns="0" rIns="0" bIns="0" rtlCol="0" anchor="t"/>
          <a:lstStyle/>
          <a:p>
            <a:pPr marL="0" indent="0" algn="l">
              <a:lnSpc>
                <a:spcPts val="4200"/>
              </a:lnSpc>
              <a:buNone/>
            </a:pPr>
            <a:r>
              <a:rPr lang="en-US" sz="3350" dirty="0">
                <a:solidFill>
                  <a:srgbClr val="97B8FF"/>
                </a:solidFill>
                <a:latin typeface="Sora Medium" pitchFamily="34" charset="0"/>
                <a:ea typeface="Sora Medium" pitchFamily="34" charset="-122"/>
                <a:cs typeface="Sora Medium" pitchFamily="34" charset="-120"/>
              </a:rPr>
              <a:t>What's Next: Making Federated AI Even Better and Easier to Use</a:t>
            </a:r>
            <a:endParaRPr lang="en-US" sz="3350" dirty="0"/>
          </a:p>
        </p:txBody>
      </p:sp>
      <p:sp>
        <p:nvSpPr>
          <p:cNvPr id="3" name="Text 1"/>
          <p:cNvSpPr/>
          <p:nvPr/>
        </p:nvSpPr>
        <p:spPr>
          <a:xfrm>
            <a:off x="601028" y="2025610"/>
            <a:ext cx="13428345" cy="274677"/>
          </a:xfrm>
          <a:prstGeom prst="rect">
            <a:avLst/>
          </a:prstGeom>
          <a:noFill/>
          <a:ln/>
        </p:spPr>
        <p:txBody>
          <a:bodyPr wrap="none" lIns="0" tIns="0" rIns="0" bIns="0" rtlCol="0" anchor="t"/>
          <a:lstStyle/>
          <a:p>
            <a:pPr marL="0" indent="0" algn="l">
              <a:lnSpc>
                <a:spcPts val="2150"/>
              </a:lnSpc>
              <a:buNone/>
            </a:pPr>
            <a:r>
              <a:rPr lang="en-US" sz="1350" dirty="0">
                <a:solidFill>
                  <a:srgbClr val="E0D6DE"/>
                </a:solidFill>
                <a:latin typeface="Noto Sans TC" pitchFamily="34" charset="0"/>
                <a:ea typeface="Noto Sans TC" pitchFamily="34" charset="-122"/>
                <a:cs typeface="Noto Sans TC" pitchFamily="34" charset="-120"/>
              </a:rPr>
              <a:t>Our project sets the stage for big improvements in how AI can be used in healthcare while keeping patient data private. Here are some exciting things we plan to do next:</a:t>
            </a:r>
            <a:endParaRPr lang="en-US" sz="1350" dirty="0"/>
          </a:p>
        </p:txBody>
      </p:sp>
      <p:sp>
        <p:nvSpPr>
          <p:cNvPr id="4" name="Shape 2"/>
          <p:cNvSpPr/>
          <p:nvPr/>
        </p:nvSpPr>
        <p:spPr>
          <a:xfrm>
            <a:off x="7303770" y="2493407"/>
            <a:ext cx="22860" cy="5127188"/>
          </a:xfrm>
          <a:prstGeom prst="roundRect">
            <a:avLst>
              <a:gd name="adj" fmla="val 112682"/>
            </a:avLst>
          </a:prstGeom>
          <a:solidFill>
            <a:srgbClr val="3F3F44"/>
          </a:solidFill>
          <a:ln/>
        </p:spPr>
      </p:sp>
      <p:sp>
        <p:nvSpPr>
          <p:cNvPr id="5" name="Shape 3"/>
          <p:cNvSpPr/>
          <p:nvPr/>
        </p:nvSpPr>
        <p:spPr>
          <a:xfrm>
            <a:off x="6629698" y="2675096"/>
            <a:ext cx="515183" cy="22860"/>
          </a:xfrm>
          <a:prstGeom prst="roundRect">
            <a:avLst>
              <a:gd name="adj" fmla="val 112682"/>
            </a:avLst>
          </a:prstGeom>
          <a:solidFill>
            <a:srgbClr val="3F3F44"/>
          </a:solidFill>
          <a:ln/>
        </p:spPr>
      </p:sp>
      <p:sp>
        <p:nvSpPr>
          <p:cNvPr id="6" name="Shape 4"/>
          <p:cNvSpPr/>
          <p:nvPr/>
        </p:nvSpPr>
        <p:spPr>
          <a:xfrm>
            <a:off x="7122021" y="2493407"/>
            <a:ext cx="386358" cy="386358"/>
          </a:xfrm>
          <a:prstGeom prst="roundRect">
            <a:avLst>
              <a:gd name="adj" fmla="val 6667"/>
            </a:avLst>
          </a:prstGeom>
          <a:solidFill>
            <a:srgbClr val="26262B"/>
          </a:solidFill>
          <a:ln/>
        </p:spPr>
      </p:sp>
      <p:sp>
        <p:nvSpPr>
          <p:cNvPr id="7" name="Text 5"/>
          <p:cNvSpPr/>
          <p:nvPr/>
        </p:nvSpPr>
        <p:spPr>
          <a:xfrm>
            <a:off x="7186374" y="2525554"/>
            <a:ext cx="257532" cy="321945"/>
          </a:xfrm>
          <a:prstGeom prst="rect">
            <a:avLst/>
          </a:prstGeom>
          <a:noFill/>
          <a:ln/>
        </p:spPr>
        <p:txBody>
          <a:bodyPr wrap="none" lIns="0" tIns="0" rIns="0" bIns="0" rtlCol="0" anchor="t"/>
          <a:lstStyle/>
          <a:p>
            <a:pPr marL="0" indent="0" algn="ctr">
              <a:lnSpc>
                <a:spcPts val="2000"/>
              </a:lnSpc>
              <a:buNone/>
            </a:pPr>
            <a:r>
              <a:rPr lang="en-US" sz="2000" dirty="0">
                <a:solidFill>
                  <a:srgbClr val="E0D6DE"/>
                </a:solidFill>
                <a:latin typeface="Sora Medium" pitchFamily="34" charset="0"/>
                <a:ea typeface="Sora Medium" pitchFamily="34" charset="-122"/>
                <a:cs typeface="Sora Medium" pitchFamily="34" charset="-120"/>
              </a:rPr>
              <a:t>1</a:t>
            </a:r>
            <a:endParaRPr lang="en-US" sz="2000" dirty="0"/>
          </a:p>
        </p:txBody>
      </p:sp>
      <p:sp>
        <p:nvSpPr>
          <p:cNvPr id="8" name="Text 6"/>
          <p:cNvSpPr/>
          <p:nvPr/>
        </p:nvSpPr>
        <p:spPr>
          <a:xfrm>
            <a:off x="4310063" y="2552343"/>
            <a:ext cx="2146578" cy="268248"/>
          </a:xfrm>
          <a:prstGeom prst="rect">
            <a:avLst/>
          </a:prstGeom>
          <a:noFill/>
          <a:ln/>
        </p:spPr>
        <p:txBody>
          <a:bodyPr wrap="none" lIns="0" tIns="0" rIns="0" bIns="0" rtlCol="0" anchor="t"/>
          <a:lstStyle/>
          <a:p>
            <a:pPr marL="0" indent="0" algn="r">
              <a:lnSpc>
                <a:spcPts val="2100"/>
              </a:lnSpc>
              <a:buNone/>
            </a:pPr>
            <a:r>
              <a:rPr lang="en-US" sz="1650" dirty="0">
                <a:solidFill>
                  <a:srgbClr val="E0D6DE"/>
                </a:solidFill>
                <a:latin typeface="Sora Medium" pitchFamily="34" charset="0"/>
                <a:ea typeface="Sora Medium" pitchFamily="34" charset="-122"/>
                <a:cs typeface="Sora Medium" pitchFamily="34" charset="-120"/>
              </a:rPr>
              <a:t>Better Privacy</a:t>
            </a:r>
            <a:endParaRPr lang="en-US" sz="1650" dirty="0"/>
          </a:p>
        </p:txBody>
      </p:sp>
      <p:sp>
        <p:nvSpPr>
          <p:cNvPr id="9" name="Text 7"/>
          <p:cNvSpPr/>
          <p:nvPr/>
        </p:nvSpPr>
        <p:spPr>
          <a:xfrm>
            <a:off x="601028" y="2923580"/>
            <a:ext cx="5855613" cy="549354"/>
          </a:xfrm>
          <a:prstGeom prst="rect">
            <a:avLst/>
          </a:prstGeom>
          <a:noFill/>
          <a:ln/>
        </p:spPr>
        <p:txBody>
          <a:bodyPr wrap="square" lIns="0" tIns="0" rIns="0" bIns="0" rtlCol="0" anchor="t"/>
          <a:lstStyle/>
          <a:p>
            <a:pPr marL="0" indent="0" algn="r">
              <a:lnSpc>
                <a:spcPts val="2150"/>
              </a:lnSpc>
              <a:buNone/>
            </a:pPr>
            <a:r>
              <a:rPr lang="en-US" sz="1350" dirty="0">
                <a:solidFill>
                  <a:srgbClr val="E0D6DE"/>
                </a:solidFill>
                <a:latin typeface="Noto Sans TC" pitchFamily="34" charset="0"/>
                <a:ea typeface="Noto Sans TC" pitchFamily="34" charset="-122"/>
                <a:cs typeface="Noto Sans TC" pitchFamily="34" charset="-120"/>
              </a:rPr>
              <a:t>We'll add advanced privacy features like Differential Privacy and Secure Multiparty Computation to make sure data is even safer.</a:t>
            </a:r>
            <a:endParaRPr lang="en-US" sz="1350" dirty="0"/>
          </a:p>
        </p:txBody>
      </p:sp>
      <p:sp>
        <p:nvSpPr>
          <p:cNvPr id="10" name="Shape 8"/>
          <p:cNvSpPr/>
          <p:nvPr/>
        </p:nvSpPr>
        <p:spPr>
          <a:xfrm>
            <a:off x="7485519" y="3705344"/>
            <a:ext cx="515183" cy="22860"/>
          </a:xfrm>
          <a:prstGeom prst="roundRect">
            <a:avLst>
              <a:gd name="adj" fmla="val 112682"/>
            </a:avLst>
          </a:prstGeom>
          <a:solidFill>
            <a:srgbClr val="3F3F44"/>
          </a:solidFill>
          <a:ln/>
        </p:spPr>
      </p:sp>
      <p:sp>
        <p:nvSpPr>
          <p:cNvPr id="11" name="Shape 9"/>
          <p:cNvSpPr/>
          <p:nvPr/>
        </p:nvSpPr>
        <p:spPr>
          <a:xfrm>
            <a:off x="7122021" y="3523655"/>
            <a:ext cx="386358" cy="386358"/>
          </a:xfrm>
          <a:prstGeom prst="roundRect">
            <a:avLst>
              <a:gd name="adj" fmla="val 6667"/>
            </a:avLst>
          </a:prstGeom>
          <a:solidFill>
            <a:srgbClr val="26262B"/>
          </a:solidFill>
          <a:ln/>
        </p:spPr>
      </p:sp>
      <p:sp>
        <p:nvSpPr>
          <p:cNvPr id="12" name="Text 10"/>
          <p:cNvSpPr/>
          <p:nvPr/>
        </p:nvSpPr>
        <p:spPr>
          <a:xfrm>
            <a:off x="7186374" y="3555802"/>
            <a:ext cx="257532" cy="321945"/>
          </a:xfrm>
          <a:prstGeom prst="rect">
            <a:avLst/>
          </a:prstGeom>
          <a:noFill/>
          <a:ln/>
        </p:spPr>
        <p:txBody>
          <a:bodyPr wrap="none" lIns="0" tIns="0" rIns="0" bIns="0" rtlCol="0" anchor="t"/>
          <a:lstStyle/>
          <a:p>
            <a:pPr marL="0" indent="0" algn="ctr">
              <a:lnSpc>
                <a:spcPts val="2000"/>
              </a:lnSpc>
              <a:buNone/>
            </a:pPr>
            <a:r>
              <a:rPr lang="en-US" sz="2000" dirty="0">
                <a:solidFill>
                  <a:srgbClr val="E0D6DE"/>
                </a:solidFill>
                <a:latin typeface="Sora Medium" pitchFamily="34" charset="0"/>
                <a:ea typeface="Sora Medium" pitchFamily="34" charset="-122"/>
                <a:cs typeface="Sora Medium" pitchFamily="34" charset="-120"/>
              </a:rPr>
              <a:t>2</a:t>
            </a:r>
            <a:endParaRPr lang="en-US" sz="2000" dirty="0"/>
          </a:p>
        </p:txBody>
      </p:sp>
      <p:sp>
        <p:nvSpPr>
          <p:cNvPr id="13" name="Text 11"/>
          <p:cNvSpPr/>
          <p:nvPr/>
        </p:nvSpPr>
        <p:spPr>
          <a:xfrm>
            <a:off x="8173760" y="3582591"/>
            <a:ext cx="2471499" cy="268248"/>
          </a:xfrm>
          <a:prstGeom prst="rect">
            <a:avLst/>
          </a:prstGeom>
          <a:noFill/>
          <a:ln/>
        </p:spPr>
        <p:txBody>
          <a:bodyPr wrap="none" lIns="0" tIns="0" rIns="0" bIns="0" rtlCol="0" anchor="t"/>
          <a:lstStyle/>
          <a:p>
            <a:pPr marL="0" indent="0" algn="l">
              <a:lnSpc>
                <a:spcPts val="2100"/>
              </a:lnSpc>
              <a:buNone/>
            </a:pPr>
            <a:r>
              <a:rPr lang="en-US" sz="1650" dirty="0">
                <a:solidFill>
                  <a:srgbClr val="E0D6DE"/>
                </a:solidFill>
                <a:latin typeface="Sora Medium" pitchFamily="34" charset="0"/>
                <a:ea typeface="Sora Medium" pitchFamily="34" charset="-122"/>
                <a:cs typeface="Sora Medium" pitchFamily="34" charset="-120"/>
              </a:rPr>
              <a:t>Use Real Hospital Data</a:t>
            </a:r>
            <a:endParaRPr lang="en-US" sz="1650" dirty="0"/>
          </a:p>
        </p:txBody>
      </p:sp>
      <p:sp>
        <p:nvSpPr>
          <p:cNvPr id="14" name="Text 12"/>
          <p:cNvSpPr/>
          <p:nvPr/>
        </p:nvSpPr>
        <p:spPr>
          <a:xfrm>
            <a:off x="8173760" y="3953828"/>
            <a:ext cx="5855613" cy="824032"/>
          </a:xfrm>
          <a:prstGeom prst="rect">
            <a:avLst/>
          </a:prstGeom>
          <a:noFill/>
          <a:ln/>
        </p:spPr>
        <p:txBody>
          <a:bodyPr wrap="square" lIns="0" tIns="0" rIns="0" bIns="0" rtlCol="0" anchor="t"/>
          <a:lstStyle/>
          <a:p>
            <a:pPr marL="0" indent="0" algn="l">
              <a:lnSpc>
                <a:spcPts val="2150"/>
              </a:lnSpc>
              <a:buNone/>
            </a:pPr>
            <a:r>
              <a:rPr lang="en-US" sz="1350" dirty="0">
                <a:solidFill>
                  <a:srgbClr val="E0D6DE"/>
                </a:solidFill>
                <a:latin typeface="Noto Sans TC" pitchFamily="34" charset="0"/>
                <a:ea typeface="Noto Sans TC" pitchFamily="34" charset="-122"/>
                <a:cs typeface="Noto Sans TC" pitchFamily="34" charset="-120"/>
              </a:rPr>
              <a:t>We'll work with hospitals to use their actual patient data. This helps us test and prove our system works well in different real-world medical situations.</a:t>
            </a:r>
            <a:endParaRPr lang="en-US" sz="1350" dirty="0"/>
          </a:p>
        </p:txBody>
      </p:sp>
      <p:sp>
        <p:nvSpPr>
          <p:cNvPr id="15" name="Shape 13"/>
          <p:cNvSpPr/>
          <p:nvPr/>
        </p:nvSpPr>
        <p:spPr>
          <a:xfrm>
            <a:off x="6629698" y="4593312"/>
            <a:ext cx="515183" cy="22860"/>
          </a:xfrm>
          <a:prstGeom prst="roundRect">
            <a:avLst>
              <a:gd name="adj" fmla="val 112682"/>
            </a:avLst>
          </a:prstGeom>
          <a:solidFill>
            <a:srgbClr val="3F3F44"/>
          </a:solidFill>
          <a:ln/>
        </p:spPr>
      </p:sp>
      <p:sp>
        <p:nvSpPr>
          <p:cNvPr id="16" name="Shape 14"/>
          <p:cNvSpPr/>
          <p:nvPr/>
        </p:nvSpPr>
        <p:spPr>
          <a:xfrm>
            <a:off x="7122021" y="4411623"/>
            <a:ext cx="386358" cy="386358"/>
          </a:xfrm>
          <a:prstGeom prst="roundRect">
            <a:avLst>
              <a:gd name="adj" fmla="val 6667"/>
            </a:avLst>
          </a:prstGeom>
          <a:solidFill>
            <a:srgbClr val="26262B"/>
          </a:solidFill>
          <a:ln/>
        </p:spPr>
      </p:sp>
      <p:sp>
        <p:nvSpPr>
          <p:cNvPr id="17" name="Text 15"/>
          <p:cNvSpPr/>
          <p:nvPr/>
        </p:nvSpPr>
        <p:spPr>
          <a:xfrm>
            <a:off x="7186374" y="4443770"/>
            <a:ext cx="257532" cy="321945"/>
          </a:xfrm>
          <a:prstGeom prst="rect">
            <a:avLst/>
          </a:prstGeom>
          <a:noFill/>
          <a:ln/>
        </p:spPr>
        <p:txBody>
          <a:bodyPr wrap="none" lIns="0" tIns="0" rIns="0" bIns="0" rtlCol="0" anchor="t"/>
          <a:lstStyle/>
          <a:p>
            <a:pPr marL="0" indent="0" algn="ctr">
              <a:lnSpc>
                <a:spcPts val="2000"/>
              </a:lnSpc>
              <a:buNone/>
            </a:pPr>
            <a:r>
              <a:rPr lang="en-US" sz="2000" dirty="0">
                <a:solidFill>
                  <a:srgbClr val="E0D6DE"/>
                </a:solidFill>
                <a:latin typeface="Sora Medium" pitchFamily="34" charset="0"/>
                <a:ea typeface="Sora Medium" pitchFamily="34" charset="-122"/>
                <a:cs typeface="Sora Medium" pitchFamily="34" charset="-120"/>
              </a:rPr>
              <a:t>3</a:t>
            </a:r>
            <a:endParaRPr lang="en-US" sz="2000" dirty="0"/>
          </a:p>
        </p:txBody>
      </p:sp>
      <p:sp>
        <p:nvSpPr>
          <p:cNvPr id="18" name="Text 16"/>
          <p:cNvSpPr/>
          <p:nvPr/>
        </p:nvSpPr>
        <p:spPr>
          <a:xfrm>
            <a:off x="3454837" y="4470559"/>
            <a:ext cx="3001804" cy="268248"/>
          </a:xfrm>
          <a:prstGeom prst="rect">
            <a:avLst/>
          </a:prstGeom>
          <a:noFill/>
          <a:ln/>
        </p:spPr>
        <p:txBody>
          <a:bodyPr wrap="none" lIns="0" tIns="0" rIns="0" bIns="0" rtlCol="0" anchor="t"/>
          <a:lstStyle/>
          <a:p>
            <a:pPr marL="0" indent="0" algn="r">
              <a:lnSpc>
                <a:spcPts val="2100"/>
              </a:lnSpc>
              <a:buNone/>
            </a:pPr>
            <a:r>
              <a:rPr lang="en-US" sz="1650" dirty="0">
                <a:solidFill>
                  <a:srgbClr val="E0D6DE"/>
                </a:solidFill>
                <a:latin typeface="Sora Medium" pitchFamily="34" charset="0"/>
                <a:ea typeface="Sora Medium" pitchFamily="34" charset="-122"/>
                <a:cs typeface="Sora Medium" pitchFamily="34" charset="-120"/>
              </a:rPr>
              <a:t>Easy-to-Use Online Service</a:t>
            </a:r>
            <a:endParaRPr lang="en-US" sz="1650" dirty="0"/>
          </a:p>
        </p:txBody>
      </p:sp>
      <p:sp>
        <p:nvSpPr>
          <p:cNvPr id="19" name="Text 17"/>
          <p:cNvSpPr/>
          <p:nvPr/>
        </p:nvSpPr>
        <p:spPr>
          <a:xfrm>
            <a:off x="601028" y="4841796"/>
            <a:ext cx="5855613" cy="824032"/>
          </a:xfrm>
          <a:prstGeom prst="rect">
            <a:avLst/>
          </a:prstGeom>
          <a:noFill/>
          <a:ln/>
        </p:spPr>
        <p:txBody>
          <a:bodyPr wrap="square" lIns="0" tIns="0" rIns="0" bIns="0" rtlCol="0" anchor="t"/>
          <a:lstStyle/>
          <a:p>
            <a:pPr marL="0" indent="0" algn="r">
              <a:lnSpc>
                <a:spcPts val="2150"/>
              </a:lnSpc>
              <a:buNone/>
            </a:pPr>
            <a:r>
              <a:rPr lang="en-US" sz="1350" dirty="0">
                <a:solidFill>
                  <a:srgbClr val="E0D6DE"/>
                </a:solidFill>
                <a:latin typeface="Noto Sans TC" pitchFamily="34" charset="0"/>
                <a:ea typeface="Noto Sans TC" pitchFamily="34" charset="-122"/>
                <a:cs typeface="Noto Sans TC" pitchFamily="34" charset="-120"/>
              </a:rPr>
              <a:t>We plan to offer our system as a simple online service (Software-as-a-Service). This will make it much easier for more hospitals to access and start using it.</a:t>
            </a:r>
            <a:endParaRPr lang="en-US" sz="1350" dirty="0"/>
          </a:p>
        </p:txBody>
      </p:sp>
      <p:sp>
        <p:nvSpPr>
          <p:cNvPr id="20" name="Shape 18"/>
          <p:cNvSpPr/>
          <p:nvPr/>
        </p:nvSpPr>
        <p:spPr>
          <a:xfrm>
            <a:off x="7485519" y="5481399"/>
            <a:ext cx="515183" cy="22860"/>
          </a:xfrm>
          <a:prstGeom prst="roundRect">
            <a:avLst>
              <a:gd name="adj" fmla="val 112682"/>
            </a:avLst>
          </a:prstGeom>
          <a:solidFill>
            <a:srgbClr val="3F3F44"/>
          </a:solidFill>
          <a:ln/>
        </p:spPr>
      </p:sp>
      <p:sp>
        <p:nvSpPr>
          <p:cNvPr id="21" name="Shape 19"/>
          <p:cNvSpPr/>
          <p:nvPr/>
        </p:nvSpPr>
        <p:spPr>
          <a:xfrm>
            <a:off x="7122021" y="5299710"/>
            <a:ext cx="386358" cy="386358"/>
          </a:xfrm>
          <a:prstGeom prst="roundRect">
            <a:avLst>
              <a:gd name="adj" fmla="val 6667"/>
            </a:avLst>
          </a:prstGeom>
          <a:solidFill>
            <a:srgbClr val="26262B"/>
          </a:solidFill>
          <a:ln/>
        </p:spPr>
      </p:sp>
      <p:sp>
        <p:nvSpPr>
          <p:cNvPr id="22" name="Text 20"/>
          <p:cNvSpPr/>
          <p:nvPr/>
        </p:nvSpPr>
        <p:spPr>
          <a:xfrm>
            <a:off x="7186374" y="5331857"/>
            <a:ext cx="257532" cy="321945"/>
          </a:xfrm>
          <a:prstGeom prst="rect">
            <a:avLst/>
          </a:prstGeom>
          <a:noFill/>
          <a:ln/>
        </p:spPr>
        <p:txBody>
          <a:bodyPr wrap="none" lIns="0" tIns="0" rIns="0" bIns="0" rtlCol="0" anchor="t"/>
          <a:lstStyle/>
          <a:p>
            <a:pPr marL="0" indent="0" algn="ctr">
              <a:lnSpc>
                <a:spcPts val="2000"/>
              </a:lnSpc>
              <a:buNone/>
            </a:pPr>
            <a:r>
              <a:rPr lang="en-US" sz="2000" dirty="0">
                <a:solidFill>
                  <a:srgbClr val="E0D6DE"/>
                </a:solidFill>
                <a:latin typeface="Sora Medium" pitchFamily="34" charset="0"/>
                <a:ea typeface="Sora Medium" pitchFamily="34" charset="-122"/>
                <a:cs typeface="Sora Medium" pitchFamily="34" charset="-120"/>
              </a:rPr>
              <a:t>4</a:t>
            </a:r>
            <a:endParaRPr lang="en-US" sz="2000" dirty="0"/>
          </a:p>
        </p:txBody>
      </p:sp>
      <p:sp>
        <p:nvSpPr>
          <p:cNvPr id="23" name="Text 21"/>
          <p:cNvSpPr/>
          <p:nvPr/>
        </p:nvSpPr>
        <p:spPr>
          <a:xfrm>
            <a:off x="8173760" y="5358646"/>
            <a:ext cx="2210753" cy="268248"/>
          </a:xfrm>
          <a:prstGeom prst="rect">
            <a:avLst/>
          </a:prstGeom>
          <a:noFill/>
          <a:ln/>
        </p:spPr>
        <p:txBody>
          <a:bodyPr wrap="none" lIns="0" tIns="0" rIns="0" bIns="0" rtlCol="0" anchor="t"/>
          <a:lstStyle/>
          <a:p>
            <a:pPr marL="0" indent="0" algn="l">
              <a:lnSpc>
                <a:spcPts val="2100"/>
              </a:lnSpc>
              <a:buNone/>
            </a:pPr>
            <a:r>
              <a:rPr lang="en-US" sz="1650" dirty="0">
                <a:solidFill>
                  <a:srgbClr val="E0D6DE"/>
                </a:solidFill>
                <a:latin typeface="Sora Medium" pitchFamily="34" charset="0"/>
                <a:ea typeface="Sora Medium" pitchFamily="34" charset="-122"/>
                <a:cs typeface="Sora Medium" pitchFamily="34" charset="-120"/>
              </a:rPr>
              <a:t>Clear Visual Reports</a:t>
            </a:r>
            <a:endParaRPr lang="en-US" sz="1650" dirty="0"/>
          </a:p>
        </p:txBody>
      </p:sp>
      <p:sp>
        <p:nvSpPr>
          <p:cNvPr id="24" name="Text 22"/>
          <p:cNvSpPr/>
          <p:nvPr/>
        </p:nvSpPr>
        <p:spPr>
          <a:xfrm>
            <a:off x="8173760" y="5729883"/>
            <a:ext cx="5855613" cy="824032"/>
          </a:xfrm>
          <a:prstGeom prst="rect">
            <a:avLst/>
          </a:prstGeom>
          <a:noFill/>
          <a:ln/>
        </p:spPr>
        <p:txBody>
          <a:bodyPr wrap="square" lIns="0" tIns="0" rIns="0" bIns="0" rtlCol="0" anchor="t"/>
          <a:lstStyle/>
          <a:p>
            <a:pPr marL="0" indent="0" algn="l">
              <a:lnSpc>
                <a:spcPts val="2150"/>
              </a:lnSpc>
              <a:buNone/>
            </a:pPr>
            <a:r>
              <a:rPr lang="en-US" sz="1350" dirty="0">
                <a:solidFill>
                  <a:srgbClr val="E0D6DE"/>
                </a:solidFill>
                <a:latin typeface="Noto Sans TC" pitchFamily="34" charset="0"/>
                <a:ea typeface="Noto Sans TC" pitchFamily="34" charset="-122"/>
                <a:cs typeface="Noto Sans TC" pitchFamily="34" charset="-120"/>
              </a:rPr>
              <a:t>We'll create easy-to-understand charts and dashboards for doctors and nurses. These will show them useful information and insights from our AI models.</a:t>
            </a:r>
            <a:endParaRPr lang="en-US" sz="1350" dirty="0"/>
          </a:p>
        </p:txBody>
      </p:sp>
      <p:sp>
        <p:nvSpPr>
          <p:cNvPr id="25" name="Shape 23"/>
          <p:cNvSpPr/>
          <p:nvPr/>
        </p:nvSpPr>
        <p:spPr>
          <a:xfrm>
            <a:off x="6629698" y="6369487"/>
            <a:ext cx="515183" cy="22860"/>
          </a:xfrm>
          <a:prstGeom prst="roundRect">
            <a:avLst>
              <a:gd name="adj" fmla="val 112682"/>
            </a:avLst>
          </a:prstGeom>
          <a:solidFill>
            <a:srgbClr val="3F3F44"/>
          </a:solidFill>
          <a:ln/>
        </p:spPr>
      </p:sp>
      <p:sp>
        <p:nvSpPr>
          <p:cNvPr id="26" name="Shape 24"/>
          <p:cNvSpPr/>
          <p:nvPr/>
        </p:nvSpPr>
        <p:spPr>
          <a:xfrm>
            <a:off x="7122021" y="6187797"/>
            <a:ext cx="386358" cy="386358"/>
          </a:xfrm>
          <a:prstGeom prst="roundRect">
            <a:avLst>
              <a:gd name="adj" fmla="val 6667"/>
            </a:avLst>
          </a:prstGeom>
          <a:solidFill>
            <a:srgbClr val="26262B"/>
          </a:solidFill>
          <a:ln/>
        </p:spPr>
      </p:sp>
      <p:sp>
        <p:nvSpPr>
          <p:cNvPr id="27" name="Text 25"/>
          <p:cNvSpPr/>
          <p:nvPr/>
        </p:nvSpPr>
        <p:spPr>
          <a:xfrm>
            <a:off x="7186374" y="6219944"/>
            <a:ext cx="257532" cy="321945"/>
          </a:xfrm>
          <a:prstGeom prst="rect">
            <a:avLst/>
          </a:prstGeom>
          <a:noFill/>
          <a:ln/>
        </p:spPr>
        <p:txBody>
          <a:bodyPr wrap="none" lIns="0" tIns="0" rIns="0" bIns="0" rtlCol="0" anchor="t"/>
          <a:lstStyle/>
          <a:p>
            <a:pPr marL="0" indent="0" algn="ctr">
              <a:lnSpc>
                <a:spcPts val="2000"/>
              </a:lnSpc>
              <a:buNone/>
            </a:pPr>
            <a:r>
              <a:rPr lang="en-US" sz="2000" dirty="0">
                <a:solidFill>
                  <a:srgbClr val="E0D6DE"/>
                </a:solidFill>
                <a:latin typeface="Sora Medium" pitchFamily="34" charset="0"/>
                <a:ea typeface="Sora Medium" pitchFamily="34" charset="-122"/>
                <a:cs typeface="Sora Medium" pitchFamily="34" charset="-120"/>
              </a:rPr>
              <a:t>5</a:t>
            </a:r>
            <a:endParaRPr lang="en-US" sz="2000" dirty="0"/>
          </a:p>
        </p:txBody>
      </p:sp>
      <p:sp>
        <p:nvSpPr>
          <p:cNvPr id="28" name="Text 26"/>
          <p:cNvSpPr/>
          <p:nvPr/>
        </p:nvSpPr>
        <p:spPr>
          <a:xfrm>
            <a:off x="3612713" y="6246733"/>
            <a:ext cx="2843927" cy="268248"/>
          </a:xfrm>
          <a:prstGeom prst="rect">
            <a:avLst/>
          </a:prstGeom>
          <a:noFill/>
          <a:ln/>
        </p:spPr>
        <p:txBody>
          <a:bodyPr wrap="none" lIns="0" tIns="0" rIns="0" bIns="0" rtlCol="0" anchor="t"/>
          <a:lstStyle/>
          <a:p>
            <a:pPr marL="0" indent="0" algn="r">
              <a:lnSpc>
                <a:spcPts val="2100"/>
              </a:lnSpc>
              <a:buNone/>
            </a:pPr>
            <a:r>
              <a:rPr lang="en-US" sz="1650" dirty="0">
                <a:solidFill>
                  <a:srgbClr val="E0D6DE"/>
                </a:solidFill>
                <a:latin typeface="Sora Medium" pitchFamily="34" charset="0"/>
                <a:ea typeface="Sora Medium" pitchFamily="34" charset="-122"/>
                <a:cs typeface="Sora Medium" pitchFamily="34" charset="-120"/>
              </a:rPr>
              <a:t>Support for Small Devices</a:t>
            </a:r>
            <a:endParaRPr lang="en-US" sz="1650" dirty="0"/>
          </a:p>
        </p:txBody>
      </p:sp>
      <p:sp>
        <p:nvSpPr>
          <p:cNvPr id="29" name="Text 27"/>
          <p:cNvSpPr/>
          <p:nvPr/>
        </p:nvSpPr>
        <p:spPr>
          <a:xfrm>
            <a:off x="601028" y="6617970"/>
            <a:ext cx="5855613" cy="549354"/>
          </a:xfrm>
          <a:prstGeom prst="rect">
            <a:avLst/>
          </a:prstGeom>
          <a:noFill/>
          <a:ln/>
        </p:spPr>
        <p:txBody>
          <a:bodyPr wrap="square" lIns="0" tIns="0" rIns="0" bIns="0" rtlCol="0" anchor="t"/>
          <a:lstStyle/>
          <a:p>
            <a:pPr marL="0" indent="0" algn="r">
              <a:lnSpc>
                <a:spcPts val="2150"/>
              </a:lnSpc>
              <a:buNone/>
            </a:pPr>
            <a:r>
              <a:rPr lang="en-US" sz="1350" dirty="0">
                <a:solidFill>
                  <a:srgbClr val="E0D6DE"/>
                </a:solidFill>
                <a:latin typeface="Noto Sans TC" pitchFamily="34" charset="0"/>
                <a:ea typeface="Noto Sans TC" pitchFamily="34" charset="-122"/>
                <a:cs typeface="Noto Sans TC" pitchFamily="34" charset="-120"/>
              </a:rPr>
              <a:t>We'll make it possible for our AI system to work on small devices like smartphones and other smart gadgets used in hospitals.</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1975820" y="3276418"/>
            <a:ext cx="11341298" cy="1417677"/>
          </a:xfrm>
          <a:prstGeom prst="rect">
            <a:avLst/>
          </a:prstGeom>
          <a:noFill/>
          <a:ln/>
        </p:spPr>
        <p:txBody>
          <a:bodyPr wrap="none" lIns="0" tIns="0" rIns="0" bIns="0" rtlCol="0" anchor="t"/>
          <a:lstStyle/>
          <a:p>
            <a:pPr marL="0" indent="0" algn="ctr">
              <a:lnSpc>
                <a:spcPts val="11150"/>
              </a:lnSpc>
              <a:buNone/>
            </a:pPr>
            <a:r>
              <a:rPr lang="en-US" sz="8900" dirty="0">
                <a:solidFill>
                  <a:srgbClr val="97B8FF"/>
                </a:solidFill>
                <a:latin typeface="Sora Medium" pitchFamily="34" charset="0"/>
                <a:ea typeface="Sora Medium" pitchFamily="34" charset="-122"/>
                <a:cs typeface="Sora Medium" pitchFamily="34" charset="-120"/>
              </a:rPr>
              <a:t>Thank You!</a:t>
            </a:r>
            <a:endParaRPr lang="en-US" sz="8900" dirty="0"/>
          </a:p>
        </p:txBody>
      </p:sp>
      <p:sp>
        <p:nvSpPr>
          <p:cNvPr id="3" name="Text 1"/>
          <p:cNvSpPr/>
          <p:nvPr/>
        </p:nvSpPr>
        <p:spPr>
          <a:xfrm>
            <a:off x="793790" y="4868942"/>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921</Words>
  <Application>Microsoft Office PowerPoint</Application>
  <PresentationFormat>Custom</PresentationFormat>
  <Paragraphs>89</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Sora Medium</vt:lpstr>
      <vt:lpstr>Noto Sans TC</vt:lpstr>
      <vt:lpstr>Arial</vt:lpstr>
      <vt:lpstr>Sora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user</dc:creator>
  <cp:lastModifiedBy>himanshubulani2006@outlook.com</cp:lastModifiedBy>
  <cp:revision>2</cp:revision>
  <dcterms:created xsi:type="dcterms:W3CDTF">2025-11-18T19:14:10Z</dcterms:created>
  <dcterms:modified xsi:type="dcterms:W3CDTF">2025-11-18T19:20:10Z</dcterms:modified>
</cp:coreProperties>
</file>